
<file path=[Content_Types].xml><?xml version="1.0" encoding="utf-8"?>
<Types xmlns="http://schemas.openxmlformats.org/package/2006/content-types">
  <Default Extension="emf" ContentType="image/x-emf"/>
  <Default Extension="jpeg" ContentType="image/jpeg"/>
  <Default Extension="JPG" ContentType="image/jpeg"/>
  <Default Extension="m4a" ContentType="audio/mp4"/>
  <Default Extension="mp4" ContentType="video/mp4"/>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22"/>
  </p:notesMasterIdLst>
  <p:sldIdLst>
    <p:sldId id="256" r:id="rId2"/>
    <p:sldId id="257" r:id="rId3"/>
    <p:sldId id="276" r:id="rId4"/>
    <p:sldId id="263" r:id="rId5"/>
    <p:sldId id="264" r:id="rId6"/>
    <p:sldId id="265" r:id="rId7"/>
    <p:sldId id="268" r:id="rId8"/>
    <p:sldId id="262" r:id="rId9"/>
    <p:sldId id="277" r:id="rId10"/>
    <p:sldId id="267" r:id="rId11"/>
    <p:sldId id="278" r:id="rId12"/>
    <p:sldId id="275" r:id="rId13"/>
    <p:sldId id="273" r:id="rId14"/>
    <p:sldId id="258" r:id="rId15"/>
    <p:sldId id="259" r:id="rId16"/>
    <p:sldId id="261" r:id="rId17"/>
    <p:sldId id="260" r:id="rId18"/>
    <p:sldId id="271" r:id="rId19"/>
    <p:sldId id="274" r:id="rId20"/>
    <p:sldId id="272" r:id="rId2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250" autoAdjust="0"/>
    <p:restoredTop sz="73663"/>
  </p:normalViewPr>
  <p:slideViewPr>
    <p:cSldViewPr snapToGrid="0">
      <p:cViewPr varScale="1">
        <p:scale>
          <a:sx n="43" d="100"/>
          <a:sy n="43" d="100"/>
        </p:scale>
        <p:origin x="60" y="264"/>
      </p:cViewPr>
      <p:guideLst/>
    </p:cSldViewPr>
  </p:slid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04D8677-2BA5-8747-8C99-02BD564E38CD}" type="datetimeFigureOut">
              <a:rPr lang="en-US" smtClean="0"/>
              <a:t>4/29/2019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6CCF2B1-375E-AA4B-B694-8A84BB7C22D7}" type="slidenum">
              <a:rPr lang="en-US" smtClean="0"/>
              <a:t>‹#›</a:t>
            </a:fld>
            <a:endParaRPr lang="en-US"/>
          </a:p>
        </p:txBody>
      </p:sp>
    </p:spTree>
    <p:extLst>
      <p:ext uri="{BB962C8B-B14F-4D97-AF65-F5344CB8AC3E}">
        <p14:creationId xmlns:p14="http://schemas.microsoft.com/office/powerpoint/2010/main" val="40813115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0"/>
        <p:cNvGrpSpPr/>
        <p:nvPr/>
      </p:nvGrpSpPr>
      <p:grpSpPr>
        <a:xfrm>
          <a:off x="0" y="0"/>
          <a:ext cx="0" cy="0"/>
          <a:chOff x="0" y="0"/>
          <a:chExt cx="0" cy="0"/>
        </a:xfrm>
      </p:grpSpPr>
      <p:sp>
        <p:nvSpPr>
          <p:cNvPr id="421" name="Google Shape;421;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22" name="Google Shape;42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314457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CCF2B1-375E-AA4B-B694-8A84BB7C22D7}" type="slidenum">
              <a:rPr lang="en-US" smtClean="0"/>
              <a:t>6</a:t>
            </a:fld>
            <a:endParaRPr lang="en-US"/>
          </a:p>
        </p:txBody>
      </p:sp>
    </p:spTree>
    <p:extLst>
      <p:ext uri="{BB962C8B-B14F-4D97-AF65-F5344CB8AC3E}">
        <p14:creationId xmlns:p14="http://schemas.microsoft.com/office/powerpoint/2010/main" val="10938934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Simulation was chosen to encompass all areas touched in RBE502 on a popular robotic configuration (Mobile base with arm)</a:t>
            </a:r>
          </a:p>
          <a:p>
            <a:endParaRPr lang="en-US" dirty="0"/>
          </a:p>
          <a:p>
            <a:r>
              <a:rPr lang="en-US" dirty="0"/>
              <a:t>In particular, areas used, path and trajectory planning, PID Control, trajectory tracking control, arm and error dynamics</a:t>
            </a:r>
          </a:p>
          <a:p>
            <a:endParaRPr lang="en-US" dirty="0"/>
          </a:p>
          <a:p>
            <a:r>
              <a:rPr lang="en-US" dirty="0"/>
              <a:t>Simulations done twice in Gazebo and </a:t>
            </a:r>
            <a:r>
              <a:rPr lang="en-US" dirty="0" err="1"/>
              <a:t>Matlab</a:t>
            </a:r>
            <a:r>
              <a:rPr lang="en-US" dirty="0"/>
              <a:t> to evaluate physical and algorithmic response in Gazebo along with the dynamical systems response in MATLAB</a:t>
            </a:r>
          </a:p>
          <a:p>
            <a:endParaRPr lang="en-US" dirty="0"/>
          </a:p>
          <a:p>
            <a:r>
              <a:rPr lang="en-US" dirty="0"/>
              <a:t>The scenario is a typical “Pick and Place” scenario detailing a maneuver in cartesian space over to an object in a specific pose, once the goal destination is reached, the arm is operated to interact with the object </a:t>
            </a:r>
          </a:p>
          <a:p>
            <a:endParaRPr lang="en-US" dirty="0"/>
          </a:p>
          <a:p>
            <a:endParaRPr lang="en-US" dirty="0"/>
          </a:p>
        </p:txBody>
      </p:sp>
      <p:sp>
        <p:nvSpPr>
          <p:cNvPr id="4" name="Slide Number Placeholder 3"/>
          <p:cNvSpPr>
            <a:spLocks noGrp="1"/>
          </p:cNvSpPr>
          <p:nvPr>
            <p:ph type="sldNum" sz="quarter" idx="5"/>
          </p:nvPr>
        </p:nvSpPr>
        <p:spPr/>
        <p:txBody>
          <a:bodyPr/>
          <a:lstStyle/>
          <a:p>
            <a:fld id="{56CCF2B1-375E-AA4B-B694-8A84BB7C22D7}" type="slidenum">
              <a:rPr lang="en-US" smtClean="0"/>
              <a:t>7</a:t>
            </a:fld>
            <a:endParaRPr lang="en-US"/>
          </a:p>
        </p:txBody>
      </p:sp>
    </p:spTree>
    <p:extLst>
      <p:ext uri="{BB962C8B-B14F-4D97-AF65-F5344CB8AC3E}">
        <p14:creationId xmlns:p14="http://schemas.microsoft.com/office/powerpoint/2010/main" val="32477736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8"/>
        <p:cNvGrpSpPr/>
        <p:nvPr/>
      </p:nvGrpSpPr>
      <p:grpSpPr>
        <a:xfrm>
          <a:off x="0" y="0"/>
          <a:ext cx="0" cy="0"/>
          <a:chOff x="0" y="0"/>
          <a:chExt cx="0" cy="0"/>
        </a:xfrm>
      </p:grpSpPr>
      <p:sp>
        <p:nvSpPr>
          <p:cNvPr id="579" name="Google Shape;579;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80" name="Google Shape;580;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801932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6"/>
        <p:cNvGrpSpPr/>
        <p:nvPr/>
      </p:nvGrpSpPr>
      <p:grpSpPr>
        <a:xfrm>
          <a:off x="0" y="0"/>
          <a:ext cx="0" cy="0"/>
          <a:chOff x="0" y="0"/>
          <a:chExt cx="0" cy="0"/>
        </a:xfrm>
      </p:grpSpPr>
      <p:sp>
        <p:nvSpPr>
          <p:cNvPr id="587" name="Google Shape;587;g56e4461383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Same DDMR model</a:t>
            </a:r>
          </a:p>
          <a:p>
            <a:pPr marL="0" lvl="0" indent="0" algn="l" rtl="0">
              <a:spcBef>
                <a:spcPts val="0"/>
              </a:spcBef>
              <a:spcAft>
                <a:spcPts val="0"/>
              </a:spcAft>
              <a:buNone/>
            </a:pPr>
            <a:r>
              <a:rPr lang="en-US" dirty="0"/>
              <a:t>Uses Gazebo (Robotics Physics Simulation Software) to produce realistic data</a:t>
            </a:r>
          </a:p>
          <a:p>
            <a:pPr marL="0" lvl="0" indent="0" algn="l" rtl="0">
              <a:spcBef>
                <a:spcPts val="0"/>
              </a:spcBef>
              <a:spcAft>
                <a:spcPts val="0"/>
              </a:spcAft>
              <a:buNone/>
            </a:pPr>
            <a:r>
              <a:rPr lang="en-US" dirty="0"/>
              <a:t>LIDAR data is simulated in a standard package “room” world, producing point cloud data off the virtual walls</a:t>
            </a:r>
          </a:p>
          <a:p>
            <a:pPr marL="0" lvl="0" indent="0" algn="l" rtl="0">
              <a:spcBef>
                <a:spcPts val="0"/>
              </a:spcBef>
              <a:spcAft>
                <a:spcPts val="0"/>
              </a:spcAft>
              <a:buNone/>
            </a:pPr>
            <a:r>
              <a:rPr lang="en-US" dirty="0"/>
              <a:t>LIDAR data is processed and fed into the DWA (Dynamic Windowed Approach Algorithm) </a:t>
            </a:r>
          </a:p>
          <a:p>
            <a:pPr marL="0" lvl="0" indent="0" algn="l" rtl="0">
              <a:spcBef>
                <a:spcPts val="0"/>
              </a:spcBef>
              <a:spcAft>
                <a:spcPts val="0"/>
              </a:spcAft>
              <a:buNone/>
            </a:pPr>
            <a:r>
              <a:rPr lang="en-US" dirty="0"/>
              <a:t>The DWA Algorithm simulates possible trajectories toward an end goal and ranks them in order to determine the best intermediate course of action</a:t>
            </a:r>
          </a:p>
          <a:p>
            <a:pPr marL="0" lvl="0" indent="0" algn="l" rtl="0">
              <a:spcBef>
                <a:spcPts val="0"/>
              </a:spcBef>
              <a:spcAft>
                <a:spcPts val="0"/>
              </a:spcAft>
              <a:buNone/>
            </a:pPr>
            <a:r>
              <a:rPr lang="en-US" dirty="0"/>
              <a:t>Once the best course of action is chosen, it is executed and associated SLAM Cost maps are updated and recalculated to reflect the current state of the robot and how it relates to the “goal position”</a:t>
            </a:r>
            <a:endParaRPr dirty="0"/>
          </a:p>
        </p:txBody>
      </p:sp>
      <p:sp>
        <p:nvSpPr>
          <p:cNvPr id="588" name="Google Shape;588;g56e4461383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672913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3"/>
        <p:cNvGrpSpPr/>
        <p:nvPr/>
      </p:nvGrpSpPr>
      <p:grpSpPr>
        <a:xfrm>
          <a:off x="0" y="0"/>
          <a:ext cx="0" cy="0"/>
          <a:chOff x="0" y="0"/>
          <a:chExt cx="0" cy="0"/>
        </a:xfrm>
      </p:grpSpPr>
      <p:sp>
        <p:nvSpPr>
          <p:cNvPr id="604" name="Google Shape;604;g56e4461383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Readily available ROS package “</a:t>
            </a:r>
            <a:r>
              <a:rPr lang="en-US" dirty="0" err="1"/>
              <a:t>open_manipulator_position_control</a:t>
            </a:r>
            <a:r>
              <a:rPr lang="en-US" dirty="0"/>
              <a:t>”</a:t>
            </a:r>
          </a:p>
          <a:p>
            <a:pPr marL="0" lvl="0" indent="0" algn="l" rtl="0">
              <a:spcBef>
                <a:spcPts val="0"/>
              </a:spcBef>
              <a:spcAft>
                <a:spcPts val="0"/>
              </a:spcAft>
              <a:buNone/>
            </a:pPr>
            <a:r>
              <a:rPr lang="en-US" dirty="0"/>
              <a:t>Position control was chosen as the low-end requirement to pick an object up and place it somewhere else</a:t>
            </a:r>
          </a:p>
          <a:p>
            <a:pPr marL="0" lvl="0" indent="0" algn="l" rtl="0">
              <a:spcBef>
                <a:spcPts val="0"/>
              </a:spcBef>
              <a:spcAft>
                <a:spcPts val="0"/>
              </a:spcAft>
              <a:buNone/>
            </a:pPr>
            <a:r>
              <a:rPr lang="en-US" dirty="0"/>
              <a:t>The arm comes ”pre-tuned” from ROBOTIS, experimentally determined gains</a:t>
            </a:r>
          </a:p>
          <a:p>
            <a:pPr marL="0" lvl="0" indent="0" algn="l" rtl="0">
              <a:spcBef>
                <a:spcPts val="0"/>
              </a:spcBef>
              <a:spcAft>
                <a:spcPts val="0"/>
              </a:spcAft>
              <a:buNone/>
            </a:pPr>
            <a:r>
              <a:rPr lang="en-US" dirty="0"/>
              <a:t>Software in ROS/</a:t>
            </a:r>
            <a:r>
              <a:rPr lang="en-US" dirty="0" err="1"/>
              <a:t>Robotis</a:t>
            </a:r>
            <a:r>
              <a:rPr lang="en-US" dirty="0"/>
              <a:t> is so advanced that position and pose are the only input parameters from our system</a:t>
            </a:r>
          </a:p>
          <a:p>
            <a:pPr marL="0" lvl="0" indent="0" algn="l" rtl="0">
              <a:spcBef>
                <a:spcPts val="0"/>
              </a:spcBef>
              <a:spcAft>
                <a:spcPts val="0"/>
              </a:spcAft>
              <a:buNone/>
            </a:pPr>
            <a:r>
              <a:rPr lang="en-US" dirty="0"/>
              <a:t>Includes a “gripper” to pick things up and subsequent independent control</a:t>
            </a:r>
          </a:p>
          <a:p>
            <a:pPr marL="0" lvl="0" indent="0" algn="l" rtl="0">
              <a:spcBef>
                <a:spcPts val="0"/>
              </a:spcBef>
              <a:spcAft>
                <a:spcPts val="0"/>
              </a:spcAft>
              <a:buNone/>
            </a:pPr>
            <a:r>
              <a:rPr lang="en-US" dirty="0"/>
              <a:t>Handles all inverse kinematics through ROS plugin, </a:t>
            </a:r>
            <a:r>
              <a:rPr lang="en-US" dirty="0" err="1"/>
              <a:t>Ikfast</a:t>
            </a:r>
            <a:r>
              <a:rPr lang="en-US" dirty="0"/>
              <a:t> which has microsecond ranges for up to 7 </a:t>
            </a:r>
            <a:r>
              <a:rPr lang="en-US" dirty="0" err="1"/>
              <a:t>DoF</a:t>
            </a:r>
            <a:r>
              <a:rPr lang="en-US" dirty="0"/>
              <a:t> arms</a:t>
            </a:r>
          </a:p>
          <a:p>
            <a:pPr marL="0" lvl="0" indent="0" algn="l" rtl="0">
              <a:spcBef>
                <a:spcPts val="0"/>
              </a:spcBef>
              <a:spcAft>
                <a:spcPts val="0"/>
              </a:spcAft>
              <a:buNone/>
            </a:pPr>
            <a:endParaRPr dirty="0"/>
          </a:p>
        </p:txBody>
      </p:sp>
      <p:sp>
        <p:nvSpPr>
          <p:cNvPr id="605" name="Google Shape;605;g56e4461383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288644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an example of a ROS COORDINATE FRAME TREE detailing the hierarchical structure of all transforms and mechanical connections in the </a:t>
            </a:r>
            <a:r>
              <a:rPr lang="en-US" dirty="0" err="1"/>
              <a:t>turtlebot</a:t>
            </a:r>
            <a:r>
              <a:rPr lang="en-US" dirty="0"/>
              <a:t> from each individual castor to the links of the manipulator arm</a:t>
            </a:r>
          </a:p>
        </p:txBody>
      </p:sp>
      <p:sp>
        <p:nvSpPr>
          <p:cNvPr id="4" name="Slide Number Placeholder 3"/>
          <p:cNvSpPr>
            <a:spLocks noGrp="1"/>
          </p:cNvSpPr>
          <p:nvPr>
            <p:ph type="sldNum" sz="quarter" idx="5"/>
          </p:nvPr>
        </p:nvSpPr>
        <p:spPr/>
        <p:txBody>
          <a:bodyPr/>
          <a:lstStyle/>
          <a:p>
            <a:fld id="{56CCF2B1-375E-AA4B-B694-8A84BB7C22D7}" type="slidenum">
              <a:rPr lang="en-US" smtClean="0"/>
              <a:t>15</a:t>
            </a:fld>
            <a:endParaRPr lang="en-US"/>
          </a:p>
        </p:txBody>
      </p:sp>
    </p:spTree>
    <p:extLst>
      <p:ext uri="{BB962C8B-B14F-4D97-AF65-F5344CB8AC3E}">
        <p14:creationId xmlns:p14="http://schemas.microsoft.com/office/powerpoint/2010/main" val="68623240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tx2">
                  <a:lumMod val="5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en-US"/>
              <a:t>Click to edit Master title style</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077511" y="5410201"/>
            <a:ext cx="2743200" cy="365125"/>
          </a:xfrm>
        </p:spPr>
        <p:txBody>
          <a:bodyPr/>
          <a:lstStyle/>
          <a:p>
            <a:fld id="{48A87A34-81AB-432B-8DAE-1953F412C126}" type="datetimeFigureOut">
              <a:rPr lang="en-US" dirty="0"/>
              <a:t>4/29/2019</a:t>
            </a:fld>
            <a:endParaRPr lang="en-US" dirty="0"/>
          </a:p>
        </p:txBody>
      </p:sp>
      <p:sp>
        <p:nvSpPr>
          <p:cNvPr id="5" name="Footer Placeholder 4"/>
          <p:cNvSpPr>
            <a:spLocks noGrp="1"/>
          </p:cNvSpPr>
          <p:nvPr>
            <p:ph type="ftr" sz="quarter" idx="11"/>
          </p:nvPr>
        </p:nvSpPr>
        <p:spPr>
          <a:xfrm>
            <a:off x="1876424" y="5410201"/>
            <a:ext cx="5124886" cy="365125"/>
          </a:xfrm>
        </p:spPr>
        <p:txBody>
          <a:bodyPr/>
          <a:lstStyle/>
          <a:p>
            <a:endParaRPr lang="en-US" dirty="0"/>
          </a:p>
        </p:txBody>
      </p:sp>
      <p:sp>
        <p:nvSpPr>
          <p:cNvPr id="6" name="Slide Number Placeholder 5"/>
          <p:cNvSpPr>
            <a:spLocks noGrp="1"/>
          </p:cNvSpPr>
          <p:nvPr>
            <p:ph type="sldNum" sz="quarter" idx="12"/>
          </p:nvPr>
        </p:nvSpPr>
        <p:spPr>
          <a:xfrm>
            <a:off x="9896911" y="5410199"/>
            <a:ext cx="771089" cy="365125"/>
          </a:xfrm>
        </p:spPr>
        <p:txBody>
          <a:bodyPr/>
          <a:lstStyle/>
          <a:p>
            <a:fld id="{6D22F896-40B5-4ADD-8801-0D06FADFA09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en-US"/>
              <a:t>Click icon to add picture</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4/29/2019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56" y="609600"/>
            <a:ext cx="9905955" cy="3429000"/>
          </a:xfrm>
        </p:spPr>
        <p:txBody>
          <a:bodyPr anchor="ctr">
            <a:normAutofit/>
          </a:bodyPr>
          <a:lstStyle>
            <a:lvl1pP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1141410" y="4419599"/>
            <a:ext cx="9904459"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4/29/2019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599"/>
            <a:ext cx="9302752" cy="2748429"/>
          </a:xfrm>
        </p:spPr>
        <p:txBody>
          <a:bodyPr anchor="ctr">
            <a:normAutofit/>
          </a:bodyPr>
          <a:lstStyle>
            <a:lvl1pPr>
              <a:defRPr sz="36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1141411" y="4309919"/>
            <a:ext cx="99060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4/29/2019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
        <p:nvSpPr>
          <p:cNvPr id="60" name="TextBox 59"/>
          <p:cNvSpPr txBox="1"/>
          <p:nvPr/>
        </p:nvSpPr>
        <p:spPr>
          <a:xfrm>
            <a:off x="903512" y="73239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61" name="TextBox 60"/>
          <p:cNvSpPr txBox="1"/>
          <p:nvPr/>
        </p:nvSpPr>
        <p:spPr>
          <a:xfrm>
            <a:off x="10537370" y="2764972"/>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0" y="2134041"/>
            <a:ext cx="9906001" cy="2511835"/>
          </a:xfrm>
        </p:spPr>
        <p:txBody>
          <a:bodyPr anchor="b">
            <a:normAutofit/>
          </a:bodyPr>
          <a:lstStyle>
            <a:lvl1pP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1141364" y="4657655"/>
            <a:ext cx="9904505"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4/29/2019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1141413" y="609600"/>
            <a:ext cx="9905998" cy="1905000"/>
          </a:xfrm>
        </p:spPr>
        <p:txBody>
          <a:bodyPr/>
          <a:lstStyle/>
          <a:p>
            <a:r>
              <a:rPr lang="en-US"/>
              <a:t>Click to edit Master title style</a:t>
            </a:r>
            <a:endParaRPr lang="en-US" dirty="0"/>
          </a:p>
        </p:txBody>
      </p:sp>
      <p:sp>
        <p:nvSpPr>
          <p:cNvPr id="7" name="Text Placeholder 2"/>
          <p:cNvSpPr>
            <a:spLocks noGrp="1"/>
          </p:cNvSpPr>
          <p:nvPr>
            <p:ph type="body" idx="1"/>
          </p:nvPr>
        </p:nvSpPr>
        <p:spPr>
          <a:xfrm>
            <a:off x="1141410" y="2674463"/>
            <a:ext cx="3196899"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1127918" y="3360263"/>
            <a:ext cx="3208735"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514766" y="2677635"/>
            <a:ext cx="3184385"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504213" y="3363435"/>
            <a:ext cx="3195830"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852442" y="2674463"/>
            <a:ext cx="3194968"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852442" y="3360263"/>
            <a:ext cx="319496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t>4/29/2019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1141411" y="609600"/>
            <a:ext cx="9905999" cy="1905000"/>
          </a:xfrm>
        </p:spPr>
        <p:txBody>
          <a:bodyPr/>
          <a:lstStyle/>
          <a:p>
            <a:r>
              <a:rPr lang="en-US"/>
              <a:t>Click to edit Master title style</a:t>
            </a:r>
            <a:endParaRPr lang="en-US" dirty="0"/>
          </a:p>
        </p:txBody>
      </p:sp>
      <p:sp>
        <p:nvSpPr>
          <p:cNvPr id="19" name="Text Placeholder 2"/>
          <p:cNvSpPr>
            <a:spLocks noGrp="1"/>
          </p:cNvSpPr>
          <p:nvPr>
            <p:ph type="body" idx="1"/>
          </p:nvPr>
        </p:nvSpPr>
        <p:spPr>
          <a:xfrm>
            <a:off x="1141413" y="4404596"/>
            <a:ext cx="319524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141413" y="2666998"/>
            <a:ext cx="31952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1" name="Text Placeholder 3"/>
          <p:cNvSpPr>
            <a:spLocks noGrp="1"/>
          </p:cNvSpPr>
          <p:nvPr>
            <p:ph type="body" sz="half" idx="18"/>
          </p:nvPr>
        </p:nvSpPr>
        <p:spPr>
          <a:xfrm>
            <a:off x="1141413" y="4980858"/>
            <a:ext cx="319524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89053" y="4404596"/>
            <a:ext cx="32004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489053" y="2666998"/>
            <a:ext cx="31989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4" name="Text Placeholder 3"/>
          <p:cNvSpPr>
            <a:spLocks noGrp="1"/>
          </p:cNvSpPr>
          <p:nvPr>
            <p:ph type="body" sz="half" idx="19"/>
          </p:nvPr>
        </p:nvSpPr>
        <p:spPr>
          <a:xfrm>
            <a:off x="4487593" y="4980857"/>
            <a:ext cx="32004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852567" y="4404595"/>
            <a:ext cx="3190741"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852442" y="2666998"/>
            <a:ext cx="3194969"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7" name="Text Placeholder 3"/>
          <p:cNvSpPr>
            <a:spLocks noGrp="1"/>
          </p:cNvSpPr>
          <p:nvPr>
            <p:ph type="body" sz="half" idx="20"/>
          </p:nvPr>
        </p:nvSpPr>
        <p:spPr>
          <a:xfrm>
            <a:off x="7852442" y="4980854"/>
            <a:ext cx="3194968"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t>4/29/2019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4/29/2019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609599"/>
            <a:ext cx="2005011" cy="51816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41410" y="609599"/>
            <a:ext cx="7748590"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4/29/2019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4/29/2019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41411" y="1419226"/>
            <a:ext cx="9906000" cy="2852737"/>
          </a:xfrm>
        </p:spPr>
        <p:txBody>
          <a:bodyPr anchor="b">
            <a:normAutofit/>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41411" y="4424362"/>
            <a:ext cx="99060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t>4/29/2019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41410" y="2249486"/>
            <a:ext cx="4878389" cy="3541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2249486"/>
            <a:ext cx="4875211" cy="3541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4/29/2019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19126"/>
            <a:ext cx="9906000" cy="1477961"/>
          </a:xfrm>
        </p:spPr>
        <p:txBody>
          <a:bodyPr/>
          <a:lstStyle/>
          <a:p>
            <a:r>
              <a:rPr lang="en-US"/>
              <a:t>Click to edit Master title style</a:t>
            </a:r>
            <a:endParaRPr lang="en-US" dirty="0"/>
          </a:p>
        </p:txBody>
      </p:sp>
      <p:sp>
        <p:nvSpPr>
          <p:cNvPr id="3" name="Text Placeholder 2"/>
          <p:cNvSpPr>
            <a:spLocks noGrp="1"/>
          </p:cNvSpPr>
          <p:nvPr>
            <p:ph type="body" idx="1"/>
          </p:nvPr>
        </p:nvSpPr>
        <p:spPr>
          <a:xfrm>
            <a:off x="1370019" y="2249486"/>
            <a:ext cx="4649783"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41410" y="3073397"/>
            <a:ext cx="4878391" cy="2717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0808" y="2249485"/>
            <a:ext cx="4646602"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3073397"/>
            <a:ext cx="4875210" cy="2717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4/29/2019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4/29/2019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4/29/2019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6705" y="609601"/>
            <a:ext cx="3856037" cy="1639884"/>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56200" y="592666"/>
            <a:ext cx="5891209" cy="5198534"/>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46705" y="2249486"/>
            <a:ext cx="3856037"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4/29/2019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5934508" cy="1639886"/>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380721" y="609601"/>
            <a:ext cx="3666690"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41410" y="2249486"/>
            <a:ext cx="5934511"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4/29/2019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9">
            <a:alphaModFix amt="30000"/>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8" name="Group 7"/>
          <p:cNvGrpSpPr/>
          <p:nvPr/>
        </p:nvGrpSpPr>
        <p:grpSpPr>
          <a:xfrm>
            <a:off x="-14288" y="0"/>
            <a:ext cx="12053888" cy="6858001"/>
            <a:chOff x="-14288" y="0"/>
            <a:chExt cx="12053888" cy="6858001"/>
          </a:xfrm>
          <a:gradFill flip="none" rotWithShape="1">
            <a:gsLst>
              <a:gs pos="0">
                <a:schemeClr val="tx2"/>
              </a:gs>
              <a:gs pos="100000">
                <a:schemeClr val="tx2">
                  <a:lumMod val="50000"/>
                </a:schemeClr>
              </a:gs>
            </a:gsLst>
            <a:lin ang="5400000" scaled="0"/>
            <a:tileRect/>
          </a:gradFill>
        </p:grpSpPr>
        <p:grpSp>
          <p:nvGrpSpPr>
            <p:cNvPr id="9" name="Group 8"/>
            <p:cNvGrpSpPr/>
            <p:nvPr/>
          </p:nvGrpSpPr>
          <p:grpSpPr>
            <a:xfrm>
              <a:off x="-14288" y="0"/>
              <a:ext cx="1220788" cy="6858001"/>
              <a:chOff x="-14288" y="0"/>
              <a:chExt cx="1220788" cy="6858001"/>
            </a:xfrm>
            <a:grp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p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456921" y="5883276"/>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8A87A34-81AB-432B-8DAE-1953F412C126}" type="datetimeFigureOut">
              <a:rPr lang="en-US" dirty="0"/>
              <a:pPr/>
              <a:t>4/29/2019</a:t>
            </a:fld>
            <a:endParaRPr lang="en-US" dirty="0"/>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276321" y="5883274"/>
            <a:ext cx="771089"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image" Target="../media/image8.png"/><Relationship Id="rId5" Type="http://schemas.openxmlformats.org/officeDocument/2006/relationships/image" Target="../media/image18.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image" Target="../media/image8.png"/><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notesSlide" Target="../notesSlides/notesSlide6.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12.m4a"/><Relationship Id="rId1" Type="http://schemas.microsoft.com/office/2007/relationships/media" Target="../media/media12.m4a"/><Relationship Id="rId6" Type="http://schemas.openxmlformats.org/officeDocument/2006/relationships/image" Target="../media/image8.png"/><Relationship Id="rId5" Type="http://schemas.openxmlformats.org/officeDocument/2006/relationships/image" Target="../media/image22.pn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microsoft.com/office/2007/relationships/media" Target="../media/media14.m4a"/><Relationship Id="rId7" Type="http://schemas.openxmlformats.org/officeDocument/2006/relationships/image" Target="../media/image3.png"/><Relationship Id="rId2" Type="http://schemas.openxmlformats.org/officeDocument/2006/relationships/video" Target="../media/media13.mp4"/><Relationship Id="rId1" Type="http://schemas.microsoft.com/office/2007/relationships/media" Target="../media/media13.mp4"/><Relationship Id="rId6" Type="http://schemas.openxmlformats.org/officeDocument/2006/relationships/image" Target="../media/image23.png"/><Relationship Id="rId5" Type="http://schemas.openxmlformats.org/officeDocument/2006/relationships/slideLayout" Target="../slideLayouts/slideLayout7.xml"/><Relationship Id="rId4" Type="http://schemas.openxmlformats.org/officeDocument/2006/relationships/audio" Target="../media/media14.m4a"/></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8.png"/><Relationship Id="rId2" Type="http://schemas.openxmlformats.org/officeDocument/2006/relationships/audio" Target="../media/media15.m4a"/><Relationship Id="rId1" Type="http://schemas.microsoft.com/office/2007/relationships/media" Target="../media/media15.m4a"/><Relationship Id="rId6" Type="http://schemas.openxmlformats.org/officeDocument/2006/relationships/image" Target="../media/image24.png"/><Relationship Id="rId5" Type="http://schemas.openxmlformats.org/officeDocument/2006/relationships/image" Target="../media/image2.png"/><Relationship Id="rId4" Type="http://schemas.openxmlformats.org/officeDocument/2006/relationships/image" Target="../media/image1.jpeg"/></Relationships>
</file>

<file path=ppt/slides/_rels/slide1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7.xml"/><Relationship Id="rId7" Type="http://schemas.openxmlformats.org/officeDocument/2006/relationships/image" Target="../media/image25.png"/><Relationship Id="rId2" Type="http://schemas.openxmlformats.org/officeDocument/2006/relationships/audio" Target="../media/media16.m4a"/><Relationship Id="rId1" Type="http://schemas.microsoft.com/office/2007/relationships/media" Target="../media/media16.m4a"/><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7.xml"/></Relationships>
</file>

<file path=ppt/slides/_rels/slide1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8.xml"/><Relationship Id="rId7" Type="http://schemas.openxmlformats.org/officeDocument/2006/relationships/image" Target="../media/image27.emf"/><Relationship Id="rId2" Type="http://schemas.openxmlformats.org/officeDocument/2006/relationships/audio" Target="../media/media17.m4a"/><Relationship Id="rId1" Type="http://schemas.microsoft.com/office/2007/relationships/media" Target="../media/media17.m4a"/><Relationship Id="rId6" Type="http://schemas.openxmlformats.org/officeDocument/2006/relationships/image" Target="../media/image26.JPG"/><Relationship Id="rId5" Type="http://schemas.openxmlformats.org/officeDocument/2006/relationships/image" Target="../media/image2.png"/><Relationship Id="rId4" Type="http://schemas.openxmlformats.org/officeDocument/2006/relationships/image" Target="../media/image1.jpeg"/></Relationships>
</file>

<file path=ppt/slides/_rels/slide17.xml.rels><?xml version="1.0" encoding="UTF-8" standalone="yes"?>
<Relationships xmlns="http://schemas.openxmlformats.org/package/2006/relationships"><Relationship Id="rId3" Type="http://schemas.microsoft.com/office/2007/relationships/media" Target="../media/media19.m4a"/><Relationship Id="rId7" Type="http://schemas.openxmlformats.org/officeDocument/2006/relationships/image" Target="../media/image3.png"/><Relationship Id="rId2" Type="http://schemas.openxmlformats.org/officeDocument/2006/relationships/video" Target="../media/media18.mp4"/><Relationship Id="rId1" Type="http://schemas.microsoft.com/office/2007/relationships/media" Target="../media/media18.mp4"/><Relationship Id="rId6" Type="http://schemas.openxmlformats.org/officeDocument/2006/relationships/image" Target="../media/image28.png"/><Relationship Id="rId5" Type="http://schemas.openxmlformats.org/officeDocument/2006/relationships/slideLayout" Target="../slideLayouts/slideLayout7.xml"/><Relationship Id="rId4" Type="http://schemas.openxmlformats.org/officeDocument/2006/relationships/audio" Target="../media/media19.m4a"/></Relationships>
</file>

<file path=ppt/slides/_rels/slide18.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slideLayout" Target="../slideLayouts/slideLayout8.xml"/><Relationship Id="rId7" Type="http://schemas.openxmlformats.org/officeDocument/2006/relationships/image" Target="../media/image32.png"/><Relationship Id="rId2" Type="http://schemas.openxmlformats.org/officeDocument/2006/relationships/audio" Target="../media/media20.m4a"/><Relationship Id="rId1" Type="http://schemas.microsoft.com/office/2007/relationships/media" Target="../media/media20.m4a"/><Relationship Id="rId6" Type="http://schemas.openxmlformats.org/officeDocument/2006/relationships/image" Target="../media/image31.png"/><Relationship Id="rId5" Type="http://schemas.openxmlformats.org/officeDocument/2006/relationships/image" Target="../media/image30.png"/><Relationship Id="rId10" Type="http://schemas.openxmlformats.org/officeDocument/2006/relationships/image" Target="../media/image3.png"/><Relationship Id="rId4" Type="http://schemas.openxmlformats.org/officeDocument/2006/relationships/image" Target="../media/image29.png"/><Relationship Id="rId9" Type="http://schemas.openxmlformats.org/officeDocument/2006/relationships/image" Target="../media/image34.png"/></Relationships>
</file>

<file path=ppt/slides/_rels/slide19.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slideLayout" Target="../slideLayouts/slideLayout8.xml"/><Relationship Id="rId7" Type="http://schemas.openxmlformats.org/officeDocument/2006/relationships/image" Target="../media/image37.png"/><Relationship Id="rId2" Type="http://schemas.openxmlformats.org/officeDocument/2006/relationships/audio" Target="../media/media21.m4a"/><Relationship Id="rId1" Type="http://schemas.microsoft.com/office/2007/relationships/media" Target="../media/media21.m4a"/><Relationship Id="rId6" Type="http://schemas.openxmlformats.org/officeDocument/2006/relationships/image" Target="../media/image36.png"/><Relationship Id="rId5" Type="http://schemas.openxmlformats.org/officeDocument/2006/relationships/image" Target="../media/image22.png"/><Relationship Id="rId10" Type="http://schemas.openxmlformats.org/officeDocument/2006/relationships/image" Target="../media/image8.png"/><Relationship Id="rId4" Type="http://schemas.openxmlformats.org/officeDocument/2006/relationships/image" Target="../media/image35.png"/><Relationship Id="rId9" Type="http://schemas.openxmlformats.org/officeDocument/2006/relationships/image" Target="../media/image39.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image" Target="../media/image3.png"/><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4.png"/><Relationship Id="rId5" Type="http://schemas.openxmlformats.org/officeDocument/2006/relationships/image" Target="../media/image2.png"/><Relationship Id="rId4" Type="http://schemas.openxmlformats.org/officeDocument/2006/relationships/image" Target="../media/image1.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image" Target="../media/image3.png"/><Relationship Id="rId2" Type="http://schemas.openxmlformats.org/officeDocument/2006/relationships/audio" Target="../media/media22.m4a"/><Relationship Id="rId1" Type="http://schemas.microsoft.com/office/2007/relationships/media" Target="../media/media22.m4a"/><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29.png"/></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8.xml"/><Relationship Id="rId7" Type="http://schemas.openxmlformats.org/officeDocument/2006/relationships/image" Target="../media/image7.png"/><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1.xml"/></Relationships>
</file>

<file path=ppt/slides/_rels/slide4.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slideLayout" Target="../slideLayouts/slideLayout8.xml"/><Relationship Id="rId7" Type="http://schemas.openxmlformats.org/officeDocument/2006/relationships/image" Target="../media/image3.png"/><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9.png"/><Relationship Id="rId5" Type="http://schemas.openxmlformats.org/officeDocument/2006/relationships/image" Target="../media/image2.png"/><Relationship Id="rId4" Type="http://schemas.openxmlformats.org/officeDocument/2006/relationships/image" Target="../media/image1.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image" Target="../media/image8.png"/><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11.png"/><Relationship Id="rId5" Type="http://schemas.openxmlformats.org/officeDocument/2006/relationships/image" Target="../media/image2.png"/><Relationship Id="rId4" Type="http://schemas.openxmlformats.org/officeDocument/2006/relationships/image" Target="../media/image1.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3.png"/><Relationship Id="rId5" Type="http://schemas.openxmlformats.org/officeDocument/2006/relationships/image" Target="../media/image12.png"/><Relationship Id="rId4" Type="http://schemas.openxmlformats.org/officeDocument/2006/relationships/notesSlide" Target="../notesSlides/notesSlide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image" Target="../media/image8.png"/><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14.tiff"/><Relationship Id="rId5" Type="http://schemas.openxmlformats.org/officeDocument/2006/relationships/image" Target="../media/image13.tiff"/><Relationship Id="rId4" Type="http://schemas.openxmlformats.org/officeDocument/2006/relationships/notesSlide" Target="../notesSlides/notesSlide3.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image" Target="../media/image8.png"/><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image" Target="../media/image9.png"/><Relationship Id="rId5" Type="http://schemas.openxmlformats.org/officeDocument/2006/relationships/image" Target="../media/image15.png"/><Relationship Id="rId4" Type="http://schemas.openxmlformats.org/officeDocument/2006/relationships/notesSlide" Target="../notesSlides/notesSlide4.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image" Target="../media/image8.png"/><Relationship Id="rId2" Type="http://schemas.openxmlformats.org/officeDocument/2006/relationships/audio" Target="../media/media9.m4a"/><Relationship Id="rId1" Type="http://schemas.microsoft.com/office/2007/relationships/media" Target="../media/media9.m4a"/><Relationship Id="rId6" Type="http://schemas.openxmlformats.org/officeDocument/2006/relationships/image" Target="../media/image16.png"/><Relationship Id="rId5" Type="http://schemas.openxmlformats.org/officeDocument/2006/relationships/image" Target="../media/image9.png"/><Relationship Id="rId4" Type="http://schemas.openxmlformats.org/officeDocument/2006/relationships/notesSlide" Target="../notesSlides/notesSlide5.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8000"/>
                <a:hueMod val="94000"/>
                <a:satMod val="148000"/>
                <a:lumMod val="150000"/>
              </a:schemeClr>
            </a:gs>
            <a:gs pos="100000">
              <a:schemeClr val="bg1">
                <a:shade val="92000"/>
                <a:hueMod val="104000"/>
                <a:satMod val="140000"/>
                <a:lumMod val="68000"/>
              </a:schemeClr>
            </a:gs>
          </a:gsLst>
          <a:lin ang="5040000" scaled="0"/>
        </a:gra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9BE10567-6165-46A7-867D-4690A16B46D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1"/>
            <a:ext cx="12192003" cy="6858001"/>
            <a:chOff x="0" y="-1"/>
            <a:chExt cx="12192003" cy="6858001"/>
          </a:xfrm>
        </p:grpSpPr>
        <p:sp useBgFill="1">
          <p:nvSpPr>
            <p:cNvPr id="9" name="Rectangle 8">
              <a:extLst>
                <a:ext uri="{FF2B5EF4-FFF2-40B4-BE49-F238E27FC236}">
                  <a16:creationId xmlns:a16="http://schemas.microsoft.com/office/drawing/2014/main" id="{0F4DB1F4-429C-4C85-85D7-C4D81996D33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 y="-1"/>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2">
              <a:extLst>
                <a:ext uri="{FF2B5EF4-FFF2-40B4-BE49-F238E27FC236}">
                  <a16:creationId xmlns:a16="http://schemas.microsoft.com/office/drawing/2014/main" id="{159C0DA6-71D9-4C96-A774-7FADF5E0A4C4}"/>
                </a:ext>
                <a:ext uri="{C183D7F6-B498-43B3-948B-1728B52AA6E4}">
                  <adec:decorative xmlns:adec="http://schemas.microsoft.com/office/drawing/2017/decorative" val="1"/>
                </a:ext>
              </a:extLst>
            </p:cNvPr>
            <p:cNvPicPr>
              <a:picLocks noChangeAspect="1" noChangeArrowheads="1"/>
            </p:cNvPicPr>
            <p:nvPr>
              <p:extLst>
                <p:ext uri="{386F3935-93C4-4BCD-93E2-E3B085C9AB24}">
                  <p16:designElem xmlns:p16="http://schemas.microsoft.com/office/powerpoint/2015/main" val="1"/>
                </p:ext>
              </p:extLst>
            </p:nvPr>
          </p:nvPicPr>
          <p:blipFill>
            <a:blip r:embed="rId4">
              <a:alphaModFix amt="30000"/>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6="http://schemas.microsoft.com/office/drawing/2014/main" xmlns:p14="http://schemas.microsoft.com/office/powerpoint/2010/main" xmlns:a14="http://schemas.microsoft.com/office/drawing/2010/main" xmlns="">
                  <a:solidFill>
                    <a:srgbClr val="FFFFFF"/>
                  </a:solidFill>
                </a14:hiddenFill>
              </a:ext>
            </a:extLst>
          </p:spPr>
        </p:pic>
      </p:grpSp>
      <p:sp>
        <p:nvSpPr>
          <p:cNvPr id="12" name="Round Diagonal Corner Rectangle 7">
            <a:extLst>
              <a:ext uri="{FF2B5EF4-FFF2-40B4-BE49-F238E27FC236}">
                <a16:creationId xmlns:a16="http://schemas.microsoft.com/office/drawing/2014/main" id="{4B24F6DB-F114-44A7-BB56-D401884E4E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582333" y="2235200"/>
            <a:ext cx="7027334" cy="2396067"/>
          </a:xfrm>
          <a:prstGeom prst="round2DiagRect">
            <a:avLst>
              <a:gd name="adj1" fmla="val 9246"/>
              <a:gd name="adj2" fmla="val 0"/>
            </a:avLst>
          </a:prstGeom>
          <a:solidFill>
            <a:srgbClr val="000000">
              <a:alpha val="80000"/>
            </a:srgbClr>
          </a:solidFill>
          <a:ln w="19050" cap="sq">
            <a:solidFill>
              <a:schemeClr val="tx2">
                <a:alpha val="60000"/>
              </a:schemeClr>
            </a:solidFill>
            <a:miter lim="800000"/>
          </a:ln>
          <a:effectLst>
            <a:outerShdw blurRad="889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4DB50ECD-225E-4F81-AF7B-706DD05F3BA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05895" y="2900097"/>
            <a:ext cx="10982062" cy="1211524"/>
            <a:chOff x="605895" y="2900097"/>
            <a:chExt cx="10982062" cy="1211524"/>
          </a:xfrm>
          <a:effectLst/>
        </p:grpSpPr>
        <p:sp>
          <p:nvSpPr>
            <p:cNvPr id="15" name="Freeform 32">
              <a:extLst>
                <a:ext uri="{FF2B5EF4-FFF2-40B4-BE49-F238E27FC236}">
                  <a16:creationId xmlns:a16="http://schemas.microsoft.com/office/drawing/2014/main" id="{CBC3B006-1357-4969-BC3D-CDD91E492B4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rot="5400000" flipV="1">
              <a:off x="9653587" y="3379784"/>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solidFill>
              <a:schemeClr val="tx2">
                <a:alpha val="60000"/>
              </a:schemeClr>
            </a:solidFill>
            <a:ln>
              <a:noFill/>
            </a:ln>
            <a:effectLst>
              <a:outerShdw blurRad="50800" dist="38100" dir="2700000" algn="tl" rotWithShape="0">
                <a:srgbClr val="000000">
                  <a:alpha val="58000"/>
                </a:srgbClr>
              </a:outerShdw>
            </a:effectLst>
          </p:spPr>
        </p:sp>
        <p:sp>
          <p:nvSpPr>
            <p:cNvPr id="16" name="Freeform 33">
              <a:extLst>
                <a:ext uri="{FF2B5EF4-FFF2-40B4-BE49-F238E27FC236}">
                  <a16:creationId xmlns:a16="http://schemas.microsoft.com/office/drawing/2014/main" id="{0D6E4F1D-B331-41B5-90EF-2236C1EE155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rot="5400000" flipV="1">
              <a:off x="10078244" y="3310728"/>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solidFill>
              <a:schemeClr val="tx2">
                <a:alpha val="60000"/>
              </a:schemeClr>
            </a:solidFill>
            <a:ln>
              <a:noFill/>
            </a:ln>
            <a:effectLst>
              <a:outerShdw blurRad="50800" dist="38100" dir="2700000" algn="tl" rotWithShape="0">
                <a:srgbClr val="000000">
                  <a:alpha val="58000"/>
                </a:srgbClr>
              </a:outerShdw>
            </a:effectLst>
          </p:spPr>
        </p:sp>
        <p:sp>
          <p:nvSpPr>
            <p:cNvPr id="17" name="Freeform 34">
              <a:extLst>
                <a:ext uri="{FF2B5EF4-FFF2-40B4-BE49-F238E27FC236}">
                  <a16:creationId xmlns:a16="http://schemas.microsoft.com/office/drawing/2014/main" id="{54A60014-21DF-44E5-9137-43357188501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rot="5400000" flipV="1">
              <a:off x="11146631" y="3574253"/>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solidFill>
              <a:schemeClr val="tx2">
                <a:alpha val="60000"/>
              </a:schemeClr>
            </a:solidFill>
            <a:ln>
              <a:noFill/>
            </a:ln>
            <a:effectLst>
              <a:outerShdw blurRad="50800" dist="38100" dir="2700000" algn="tl" rotWithShape="0">
                <a:srgbClr val="000000">
                  <a:alpha val="58000"/>
                </a:srgbClr>
              </a:outerShdw>
            </a:effectLst>
          </p:spPr>
        </p:sp>
        <p:sp>
          <p:nvSpPr>
            <p:cNvPr id="18" name="Freeform 37">
              <a:extLst>
                <a:ext uri="{FF2B5EF4-FFF2-40B4-BE49-F238E27FC236}">
                  <a16:creationId xmlns:a16="http://schemas.microsoft.com/office/drawing/2014/main" id="{40B768C0-B003-45F4-9A06-EA3509A90BD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rot="5400000" flipV="1">
              <a:off x="10230644" y="3034502"/>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solidFill>
              <a:schemeClr val="tx2">
                <a:alpha val="60000"/>
              </a:schemeClr>
            </a:solidFill>
            <a:ln>
              <a:noFill/>
            </a:ln>
            <a:effectLst>
              <a:outerShdw blurRad="50800" dist="38100" dir="2700000" algn="tl" rotWithShape="0">
                <a:srgbClr val="000000">
                  <a:alpha val="58000"/>
                </a:srgbClr>
              </a:outerShdw>
            </a:effectLst>
          </p:spPr>
        </p:sp>
        <p:sp>
          <p:nvSpPr>
            <p:cNvPr id="19" name="Freeform 35">
              <a:extLst>
                <a:ext uri="{FF2B5EF4-FFF2-40B4-BE49-F238E27FC236}">
                  <a16:creationId xmlns:a16="http://schemas.microsoft.com/office/drawing/2014/main" id="{5E479182-2054-4AD9-823D-81CFAD7F2C7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rot="5400000">
              <a:off x="10034587" y="256275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solidFill>
              <a:schemeClr val="tx2">
                <a:alpha val="60000"/>
              </a:schemeClr>
            </a:solidFill>
            <a:ln>
              <a:noFill/>
            </a:ln>
            <a:effectLst>
              <a:outerShdw blurRad="50800" dist="38100" dir="2700000" algn="tl" rotWithShape="0">
                <a:srgbClr val="000000">
                  <a:alpha val="58000"/>
                </a:srgbClr>
              </a:outerShdw>
            </a:effectLst>
          </p:spPr>
        </p:sp>
        <p:sp>
          <p:nvSpPr>
            <p:cNvPr id="20" name="Freeform 36">
              <a:extLst>
                <a:ext uri="{FF2B5EF4-FFF2-40B4-BE49-F238E27FC236}">
                  <a16:creationId xmlns:a16="http://schemas.microsoft.com/office/drawing/2014/main" id="{A7D912CF-756A-41F1-8BF1-5BA7D1BD052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rot="5400000">
              <a:off x="10747375" y="3232679"/>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solidFill>
              <a:schemeClr val="tx2">
                <a:alpha val="60000"/>
              </a:schemeClr>
            </a:solidFill>
            <a:ln>
              <a:noFill/>
            </a:ln>
            <a:effectLst>
              <a:outerShdw blurRad="50800" dist="38100" dir="2700000" algn="tl" rotWithShape="0">
                <a:srgbClr val="000000">
                  <a:alpha val="58000"/>
                </a:srgbClr>
              </a:outerShdw>
            </a:effectLst>
          </p:spPr>
        </p:sp>
        <p:sp>
          <p:nvSpPr>
            <p:cNvPr id="21" name="Freeform 38">
              <a:extLst>
                <a:ext uri="{FF2B5EF4-FFF2-40B4-BE49-F238E27FC236}">
                  <a16:creationId xmlns:a16="http://schemas.microsoft.com/office/drawing/2014/main" id="{734B6F35-2160-44B1-AB00-F628C84B14F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rot="5400000">
              <a:off x="11399044" y="3095360"/>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solidFill>
              <a:schemeClr val="tx2">
                <a:alpha val="60000"/>
              </a:schemeClr>
            </a:solidFill>
            <a:ln>
              <a:noFill/>
            </a:ln>
            <a:effectLst>
              <a:outerShdw blurRad="50800" dist="38100" dir="2700000" algn="tl" rotWithShape="0">
                <a:srgbClr val="000000">
                  <a:alpha val="58000"/>
                </a:srgbClr>
              </a:outerShdw>
            </a:effectLst>
          </p:spPr>
        </p:sp>
        <p:sp>
          <p:nvSpPr>
            <p:cNvPr id="22" name="Freeform 39">
              <a:extLst>
                <a:ext uri="{FF2B5EF4-FFF2-40B4-BE49-F238E27FC236}">
                  <a16:creationId xmlns:a16="http://schemas.microsoft.com/office/drawing/2014/main" id="{D8657E76-4F63-44FE-86C5-54CA174FCB3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rot="5400000">
              <a:off x="10353675" y="2153178"/>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solidFill>
              <a:schemeClr val="tx2">
                <a:alpha val="60000"/>
              </a:schemeClr>
            </a:solidFill>
            <a:ln>
              <a:noFill/>
            </a:ln>
            <a:effectLst>
              <a:outerShdw blurRad="50800" dist="38100" dir="2700000" algn="tl" rotWithShape="0">
                <a:srgbClr val="000000">
                  <a:alpha val="58000"/>
                </a:srgbClr>
              </a:outerShdw>
            </a:effectLst>
          </p:spPr>
        </p:sp>
        <p:sp>
          <p:nvSpPr>
            <p:cNvPr id="23" name="Freeform 40">
              <a:extLst>
                <a:ext uri="{FF2B5EF4-FFF2-40B4-BE49-F238E27FC236}">
                  <a16:creationId xmlns:a16="http://schemas.microsoft.com/office/drawing/2014/main" id="{482CEB8C-90E5-4152-8B52-A2881B98A3BA}"/>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rot="5400000">
              <a:off x="9848850" y="330887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solidFill>
              <a:schemeClr val="tx2">
                <a:alpha val="60000"/>
              </a:schemeClr>
            </a:solidFill>
            <a:ln>
              <a:noFill/>
            </a:ln>
            <a:effectLst>
              <a:outerShdw blurRad="50800" dist="38100" dir="2700000" algn="tl" rotWithShape="0">
                <a:srgbClr val="000000">
                  <a:alpha val="58000"/>
                </a:srgbClr>
              </a:outerShdw>
            </a:effectLst>
          </p:spPr>
        </p:sp>
        <p:sp>
          <p:nvSpPr>
            <p:cNvPr id="24" name="Rectangle 41">
              <a:extLst>
                <a:ext uri="{FF2B5EF4-FFF2-40B4-BE49-F238E27FC236}">
                  <a16:creationId xmlns:a16="http://schemas.microsoft.com/office/drawing/2014/main" id="{85010FC2-BC4C-4692-876D-7FE363BFC635}"/>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rot="5400000">
              <a:off x="9721056" y="3284272"/>
              <a:ext cx="23813" cy="252413"/>
            </a:xfrm>
            <a:prstGeom prst="rect">
              <a:avLst/>
            </a:prstGeom>
            <a:solidFill>
              <a:schemeClr val="tx2">
                <a:alpha val="60000"/>
              </a:schemeClr>
            </a:solidFill>
            <a:ln>
              <a:noFill/>
            </a:ln>
            <a:effectLst>
              <a:outerShdw blurRad="50800" dist="38100" dir="2700000" algn="tl" rotWithShape="0">
                <a:srgbClr val="000000">
                  <a:alpha val="58000"/>
                </a:srgbClr>
              </a:outerShdw>
            </a:effectLst>
          </p:spPr>
        </p:sp>
        <p:sp>
          <p:nvSpPr>
            <p:cNvPr id="25" name="Freeform 32">
              <a:extLst>
                <a:ext uri="{FF2B5EF4-FFF2-40B4-BE49-F238E27FC236}">
                  <a16:creationId xmlns:a16="http://schemas.microsoft.com/office/drawing/2014/main" id="{714C1223-2B78-4715-9ACB-079A60D16D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rot="16200000" flipH="1" flipV="1">
              <a:off x="2122751" y="3532184"/>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solidFill>
              <a:schemeClr val="tx2">
                <a:alpha val="60000"/>
              </a:schemeClr>
            </a:solidFill>
            <a:ln>
              <a:noFill/>
            </a:ln>
            <a:effectLst>
              <a:outerShdw blurRad="50800" dist="38100" dir="2700000" algn="tl" rotWithShape="0">
                <a:srgbClr val="000000">
                  <a:alpha val="58000"/>
                </a:srgbClr>
              </a:outerShdw>
            </a:effectLst>
          </p:spPr>
        </p:sp>
        <p:sp>
          <p:nvSpPr>
            <p:cNvPr id="26" name="Freeform 33">
              <a:extLst>
                <a:ext uri="{FF2B5EF4-FFF2-40B4-BE49-F238E27FC236}">
                  <a16:creationId xmlns:a16="http://schemas.microsoft.com/office/drawing/2014/main" id="{1D9109D3-C92A-410B-9B43-5F02B2D84EE3}"/>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rot="16200000" flipH="1" flipV="1">
              <a:off x="1958445" y="3463128"/>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solidFill>
              <a:schemeClr val="tx2">
                <a:alpha val="60000"/>
              </a:schemeClr>
            </a:solidFill>
            <a:ln>
              <a:noFill/>
            </a:ln>
            <a:effectLst>
              <a:outerShdw blurRad="50800" dist="38100" dir="2700000" algn="tl" rotWithShape="0">
                <a:srgbClr val="000000">
                  <a:alpha val="58000"/>
                </a:srgbClr>
              </a:outerShdw>
            </a:effectLst>
          </p:spPr>
        </p:sp>
        <p:sp>
          <p:nvSpPr>
            <p:cNvPr id="27" name="Freeform 34">
              <a:extLst>
                <a:ext uri="{FF2B5EF4-FFF2-40B4-BE49-F238E27FC236}">
                  <a16:creationId xmlns:a16="http://schemas.microsoft.com/office/drawing/2014/main" id="{EF5B327A-A1AE-42F3-815E-84F4AA2948C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rot="16200000" flipH="1" flipV="1">
              <a:off x="858308" y="3726653"/>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solidFill>
              <a:schemeClr val="tx2">
                <a:alpha val="60000"/>
              </a:schemeClr>
            </a:solidFill>
            <a:ln>
              <a:noFill/>
            </a:ln>
            <a:effectLst>
              <a:outerShdw blurRad="50800" dist="38100" dir="2700000" algn="tl" rotWithShape="0">
                <a:srgbClr val="000000">
                  <a:alpha val="58000"/>
                </a:srgbClr>
              </a:outerShdw>
            </a:effectLst>
          </p:spPr>
        </p:sp>
        <p:sp>
          <p:nvSpPr>
            <p:cNvPr id="28" name="Freeform 37">
              <a:extLst>
                <a:ext uri="{FF2B5EF4-FFF2-40B4-BE49-F238E27FC236}">
                  <a16:creationId xmlns:a16="http://schemas.microsoft.com/office/drawing/2014/main" id="{77738BDE-751F-4D4C-B4C4-C9DF3EA2919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rot="16200000" flipH="1" flipV="1">
              <a:off x="1658407" y="3186902"/>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solidFill>
              <a:schemeClr val="tx2">
                <a:alpha val="60000"/>
              </a:schemeClr>
            </a:solidFill>
            <a:ln>
              <a:noFill/>
            </a:ln>
            <a:effectLst>
              <a:outerShdw blurRad="50800" dist="38100" dir="2700000" algn="tl" rotWithShape="0">
                <a:srgbClr val="000000">
                  <a:alpha val="58000"/>
                </a:srgbClr>
              </a:outerShdw>
            </a:effectLst>
          </p:spPr>
        </p:sp>
        <p:sp>
          <p:nvSpPr>
            <p:cNvPr id="29" name="Freeform 35">
              <a:extLst>
                <a:ext uri="{FF2B5EF4-FFF2-40B4-BE49-F238E27FC236}">
                  <a16:creationId xmlns:a16="http://schemas.microsoft.com/office/drawing/2014/main" id="{9C8C4AD6-72BF-490C-963C-97C7FD7E7EA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rot="16200000" flipH="1">
              <a:off x="1860814" y="271515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solidFill>
              <a:schemeClr val="tx2">
                <a:alpha val="60000"/>
              </a:schemeClr>
            </a:solidFill>
            <a:ln>
              <a:noFill/>
            </a:ln>
            <a:effectLst>
              <a:outerShdw blurRad="50800" dist="38100" dir="2700000" algn="tl" rotWithShape="0">
                <a:srgbClr val="000000">
                  <a:alpha val="58000"/>
                </a:srgbClr>
              </a:outerShdw>
            </a:effectLst>
          </p:spPr>
        </p:sp>
        <p:sp>
          <p:nvSpPr>
            <p:cNvPr id="30" name="Freeform 36">
              <a:extLst>
                <a:ext uri="{FF2B5EF4-FFF2-40B4-BE49-F238E27FC236}">
                  <a16:creationId xmlns:a16="http://schemas.microsoft.com/office/drawing/2014/main" id="{94990E31-5AA8-4502-A963-CE1B539DAC4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rot="16200000" flipH="1">
              <a:off x="1289314" y="3385079"/>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solidFill>
              <a:schemeClr val="tx2">
                <a:alpha val="60000"/>
              </a:schemeClr>
            </a:solidFill>
            <a:ln>
              <a:noFill/>
            </a:ln>
            <a:effectLst>
              <a:outerShdw blurRad="50800" dist="38100" dir="2700000" algn="tl" rotWithShape="0">
                <a:srgbClr val="000000">
                  <a:alpha val="58000"/>
                </a:srgbClr>
              </a:outerShdw>
            </a:effectLst>
          </p:spPr>
        </p:sp>
        <p:sp>
          <p:nvSpPr>
            <p:cNvPr id="31" name="Freeform 38">
              <a:extLst>
                <a:ext uri="{FF2B5EF4-FFF2-40B4-BE49-F238E27FC236}">
                  <a16:creationId xmlns:a16="http://schemas.microsoft.com/office/drawing/2014/main" id="{9E703E9D-ED76-449C-A8C0-7A1E24B8B27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rot="16200000" flipH="1">
              <a:off x="605895" y="3247760"/>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solidFill>
              <a:schemeClr val="tx2">
                <a:alpha val="60000"/>
              </a:schemeClr>
            </a:solidFill>
            <a:ln>
              <a:noFill/>
            </a:ln>
            <a:effectLst>
              <a:outerShdw blurRad="50800" dist="38100" dir="2700000" algn="tl" rotWithShape="0">
                <a:srgbClr val="000000">
                  <a:alpha val="58000"/>
                </a:srgbClr>
              </a:outerShdw>
            </a:effectLst>
          </p:spPr>
        </p:sp>
        <p:sp>
          <p:nvSpPr>
            <p:cNvPr id="32" name="Freeform 39">
              <a:extLst>
                <a:ext uri="{FF2B5EF4-FFF2-40B4-BE49-F238E27FC236}">
                  <a16:creationId xmlns:a16="http://schemas.microsoft.com/office/drawing/2014/main" id="{C70A75E8-C815-4CCF-ABEE-83F19BFE05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rot="16200000" flipH="1">
              <a:off x="1532202" y="2305578"/>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solidFill>
              <a:schemeClr val="tx2">
                <a:alpha val="60000"/>
              </a:schemeClr>
            </a:solidFill>
            <a:ln>
              <a:noFill/>
            </a:ln>
            <a:effectLst>
              <a:outerShdw blurRad="50800" dist="38100" dir="2700000" algn="tl" rotWithShape="0">
                <a:srgbClr val="000000">
                  <a:alpha val="58000"/>
                </a:srgbClr>
              </a:outerShdw>
            </a:effectLst>
          </p:spPr>
        </p:sp>
        <p:sp>
          <p:nvSpPr>
            <p:cNvPr id="33" name="Freeform 40">
              <a:extLst>
                <a:ext uri="{FF2B5EF4-FFF2-40B4-BE49-F238E27FC236}">
                  <a16:creationId xmlns:a16="http://schemas.microsoft.com/office/drawing/2014/main" id="{E15638E1-6A92-4D31-A034-853A65A754E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rot="16200000" flipH="1">
              <a:off x="2154501" y="346127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solidFill>
              <a:schemeClr val="tx2">
                <a:alpha val="60000"/>
              </a:schemeClr>
            </a:solidFill>
            <a:ln>
              <a:noFill/>
            </a:ln>
            <a:effectLst>
              <a:outerShdw blurRad="50800" dist="38100" dir="2700000" algn="tl" rotWithShape="0">
                <a:srgbClr val="000000">
                  <a:alpha val="58000"/>
                </a:srgbClr>
              </a:outerShdw>
            </a:effectLst>
          </p:spPr>
        </p:sp>
        <p:sp>
          <p:nvSpPr>
            <p:cNvPr id="34" name="Rectangle 41">
              <a:extLst>
                <a:ext uri="{FF2B5EF4-FFF2-40B4-BE49-F238E27FC236}">
                  <a16:creationId xmlns:a16="http://schemas.microsoft.com/office/drawing/2014/main" id="{EA3E8D58-D52B-4300-8A50-5696430D1A65}"/>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rot="16200000" flipH="1">
              <a:off x="2448983" y="3436672"/>
              <a:ext cx="23813" cy="252413"/>
            </a:xfrm>
            <a:prstGeom prst="rect">
              <a:avLst/>
            </a:prstGeom>
            <a:solidFill>
              <a:schemeClr val="tx2">
                <a:alpha val="60000"/>
              </a:schemeClr>
            </a:solidFill>
            <a:ln>
              <a:noFill/>
            </a:ln>
            <a:effectLst>
              <a:outerShdw blurRad="50800" dist="38100" dir="2700000" algn="tl" rotWithShape="0">
                <a:srgbClr val="000000">
                  <a:alpha val="58000"/>
                </a:srgbClr>
              </a:outerShdw>
            </a:effectLst>
          </p:spPr>
        </p:sp>
      </p:grpSp>
      <p:sp>
        <p:nvSpPr>
          <p:cNvPr id="2" name="Title 1">
            <a:extLst>
              <a:ext uri="{FF2B5EF4-FFF2-40B4-BE49-F238E27FC236}">
                <a16:creationId xmlns:a16="http://schemas.microsoft.com/office/drawing/2014/main" id="{F87FB928-42EB-4E0C-AE78-DC3F7C9521DB}"/>
              </a:ext>
            </a:extLst>
          </p:cNvPr>
          <p:cNvSpPr>
            <a:spLocks noGrp="1"/>
          </p:cNvSpPr>
          <p:nvPr>
            <p:ph type="ctrTitle"/>
          </p:nvPr>
        </p:nvSpPr>
        <p:spPr>
          <a:xfrm>
            <a:off x="2667000" y="2328334"/>
            <a:ext cx="6858000" cy="1367896"/>
          </a:xfrm>
        </p:spPr>
        <p:txBody>
          <a:bodyPr>
            <a:normAutofit/>
          </a:bodyPr>
          <a:lstStyle/>
          <a:p>
            <a:pPr algn="ctr"/>
            <a:r>
              <a:rPr lang="en-US" sz="3000" i="1">
                <a:solidFill>
                  <a:srgbClr val="FFFFFF"/>
                </a:solidFill>
              </a:rPr>
              <a:t>Path Planning for Manipulator Arm Mounted on Mobile Robot Base</a:t>
            </a:r>
            <a:endParaRPr lang="en-US" sz="3000">
              <a:solidFill>
                <a:srgbClr val="FFFFFF"/>
              </a:solidFill>
            </a:endParaRPr>
          </a:p>
        </p:txBody>
      </p:sp>
      <p:sp>
        <p:nvSpPr>
          <p:cNvPr id="3" name="Subtitle 2">
            <a:extLst>
              <a:ext uri="{FF2B5EF4-FFF2-40B4-BE49-F238E27FC236}">
                <a16:creationId xmlns:a16="http://schemas.microsoft.com/office/drawing/2014/main" id="{D8711C7C-3671-49C1-A4D5-D5C08893384E}"/>
              </a:ext>
            </a:extLst>
          </p:cNvPr>
          <p:cNvSpPr>
            <a:spLocks noGrp="1"/>
          </p:cNvSpPr>
          <p:nvPr>
            <p:ph type="subTitle" idx="1"/>
          </p:nvPr>
        </p:nvSpPr>
        <p:spPr>
          <a:xfrm>
            <a:off x="2667001" y="3602038"/>
            <a:ext cx="6857999" cy="953029"/>
          </a:xfrm>
        </p:spPr>
        <p:txBody>
          <a:bodyPr>
            <a:normAutofit/>
          </a:bodyPr>
          <a:lstStyle/>
          <a:p>
            <a:pPr algn="ctr"/>
            <a:r>
              <a:rPr lang="en-US">
                <a:solidFill>
                  <a:schemeClr val="bg2"/>
                </a:solidFill>
              </a:rPr>
              <a:t>RBE502 Term Project</a:t>
            </a:r>
          </a:p>
          <a:p>
            <a:pPr algn="ctr"/>
            <a:r>
              <a:rPr lang="en-US">
                <a:solidFill>
                  <a:schemeClr val="bg2"/>
                </a:solidFill>
              </a:rPr>
              <a:t>Kyle Cantrell, Craig miller, Jordan nelson</a:t>
            </a:r>
          </a:p>
        </p:txBody>
      </p:sp>
      <p:pic>
        <p:nvPicPr>
          <p:cNvPr id="5" name="Audio 4">
            <a:hlinkClick r:id="" action="ppaction://media"/>
            <a:extLst>
              <a:ext uri="{FF2B5EF4-FFF2-40B4-BE49-F238E27FC236}">
                <a16:creationId xmlns:a16="http://schemas.microsoft.com/office/drawing/2014/main" id="{801E396D-A767-4EE2-A23D-71DFFCD60E01}"/>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254500551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Tm="13485"/>
    </mc:Choice>
    <mc:Fallback xmlns="">
      <p:transition spd="slow" advTm="1348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D2FCAE-AFEC-48C0-A188-4DBFFD3D97BA}"/>
              </a:ext>
            </a:extLst>
          </p:cNvPr>
          <p:cNvSpPr>
            <a:spLocks noGrp="1"/>
          </p:cNvSpPr>
          <p:nvPr>
            <p:ph type="title"/>
          </p:nvPr>
        </p:nvSpPr>
        <p:spPr>
          <a:xfrm>
            <a:off x="1141412" y="618518"/>
            <a:ext cx="5894387" cy="1478570"/>
          </a:xfrm>
        </p:spPr>
        <p:txBody>
          <a:bodyPr vert="horz" lIns="91440" tIns="45720" rIns="91440" bIns="45720" rtlCol="0" anchor="b">
            <a:normAutofit/>
          </a:bodyPr>
          <a:lstStyle/>
          <a:p>
            <a:r>
              <a:rPr lang="en-US" sz="3600" dirty="0"/>
              <a:t>Control methods:</a:t>
            </a:r>
            <a:br>
              <a:rPr lang="en-US" sz="3600" dirty="0"/>
            </a:br>
            <a:r>
              <a:rPr lang="en-US" sz="3600" dirty="0"/>
              <a:t>manipulator arm</a:t>
            </a:r>
          </a:p>
        </p:txBody>
      </p:sp>
      <p:sp>
        <p:nvSpPr>
          <p:cNvPr id="4" name="Text Placeholder 3">
            <a:extLst>
              <a:ext uri="{FF2B5EF4-FFF2-40B4-BE49-F238E27FC236}">
                <a16:creationId xmlns:a16="http://schemas.microsoft.com/office/drawing/2014/main" id="{B8318F71-EB0D-4C7B-8317-8431CC4FA831}"/>
              </a:ext>
            </a:extLst>
          </p:cNvPr>
          <p:cNvSpPr>
            <a:spLocks noGrp="1"/>
          </p:cNvSpPr>
          <p:nvPr>
            <p:ph type="body" sz="half" idx="2"/>
          </p:nvPr>
        </p:nvSpPr>
        <p:spPr>
          <a:xfrm>
            <a:off x="1141412" y="2249487"/>
            <a:ext cx="5894388" cy="3541714"/>
          </a:xfrm>
        </p:spPr>
        <p:txBody>
          <a:bodyPr vert="horz" lIns="91440" tIns="45720" rIns="91440" bIns="45720" rtlCol="0">
            <a:normAutofit/>
          </a:bodyPr>
          <a:lstStyle/>
          <a:p>
            <a:pPr indent="-228600">
              <a:buFont typeface="Arial" panose="020B0604020202020204" pitchFamily="34" charset="0"/>
              <a:buChar char="•"/>
            </a:pPr>
            <a:r>
              <a:rPr lang="en-US" dirty="0"/>
              <a:t>Initially attempted PD Control +Feedforward</a:t>
            </a:r>
          </a:p>
          <a:p>
            <a:pPr indent="-228600">
              <a:buFont typeface="Arial" panose="020B0604020202020204" pitchFamily="34" charset="0"/>
              <a:buChar char="•"/>
            </a:pPr>
            <a:r>
              <a:rPr lang="en-US" dirty="0"/>
              <a:t>Ended up deciding on using PID Controller. </a:t>
            </a:r>
          </a:p>
          <a:p>
            <a:pPr indent="-228600">
              <a:buFont typeface="Arial" panose="020B0604020202020204" pitchFamily="34" charset="0"/>
              <a:buChar char="•"/>
            </a:pPr>
            <a:r>
              <a:rPr lang="en-US" dirty="0"/>
              <a:t>Positives:</a:t>
            </a:r>
          </a:p>
          <a:p>
            <a:pPr indent="-228600">
              <a:buFont typeface="Arial" panose="020B0604020202020204" pitchFamily="34" charset="0"/>
              <a:buChar char="•"/>
            </a:pPr>
            <a:r>
              <a:rPr lang="en-US" dirty="0"/>
              <a:t>Most industrial robots utilize PID control</a:t>
            </a:r>
          </a:p>
          <a:p>
            <a:pPr indent="-228600">
              <a:buFont typeface="Arial" panose="020B0604020202020204" pitchFamily="34" charset="0"/>
              <a:buChar char="•"/>
            </a:pPr>
            <a:r>
              <a:rPr lang="en-US" dirty="0"/>
              <a:t>Good overall performance </a:t>
            </a:r>
          </a:p>
          <a:p>
            <a:pPr indent="-228600">
              <a:buFont typeface="Arial" panose="020B0604020202020204" pitchFamily="34" charset="0"/>
              <a:buChar char="•"/>
            </a:pPr>
            <a:r>
              <a:rPr lang="en-US" dirty="0"/>
              <a:t>Negatives:</a:t>
            </a:r>
          </a:p>
          <a:p>
            <a:pPr indent="-228600">
              <a:buFont typeface="Arial" panose="020B0604020202020204" pitchFamily="34" charset="0"/>
              <a:buChar char="•"/>
            </a:pPr>
            <a:r>
              <a:rPr lang="en-US" dirty="0"/>
              <a:t>Tuning is non-trivial </a:t>
            </a:r>
          </a:p>
        </p:txBody>
      </p:sp>
      <p:pic>
        <p:nvPicPr>
          <p:cNvPr id="6" name="Content Placeholder 5">
            <a:extLst>
              <a:ext uri="{FF2B5EF4-FFF2-40B4-BE49-F238E27FC236}">
                <a16:creationId xmlns:a16="http://schemas.microsoft.com/office/drawing/2014/main" id="{403B8791-9A65-684A-9AEF-EB96A8D56D0D}"/>
              </a:ext>
            </a:extLst>
          </p:cNvPr>
          <p:cNvPicPr>
            <a:picLocks noGrp="1" noChangeAspect="1"/>
          </p:cNvPicPr>
          <p:nvPr>
            <p:ph idx="1"/>
          </p:nvPr>
        </p:nvPicPr>
        <p:blipFill>
          <a:blip r:embed="rId4"/>
          <a:stretch>
            <a:fillRect/>
          </a:stretch>
        </p:blipFill>
        <p:spPr>
          <a:xfrm>
            <a:off x="5497893" y="1676281"/>
            <a:ext cx="5891213" cy="1350992"/>
          </a:xfrm>
        </p:spPr>
      </p:pic>
      <p:pic>
        <p:nvPicPr>
          <p:cNvPr id="8" name="Picture 7">
            <a:extLst>
              <a:ext uri="{FF2B5EF4-FFF2-40B4-BE49-F238E27FC236}">
                <a16:creationId xmlns:a16="http://schemas.microsoft.com/office/drawing/2014/main" id="{92196EC6-2887-4E4C-B8B6-DC3EA970718C}"/>
              </a:ext>
            </a:extLst>
          </p:cNvPr>
          <p:cNvPicPr>
            <a:picLocks noChangeAspect="1"/>
          </p:cNvPicPr>
          <p:nvPr/>
        </p:nvPicPr>
        <p:blipFill>
          <a:blip r:embed="rId5"/>
          <a:stretch>
            <a:fillRect/>
          </a:stretch>
        </p:blipFill>
        <p:spPr>
          <a:xfrm>
            <a:off x="5497893" y="3179672"/>
            <a:ext cx="5791008" cy="3255940"/>
          </a:xfrm>
          <a:prstGeom prst="rect">
            <a:avLst/>
          </a:prstGeom>
        </p:spPr>
      </p:pic>
      <p:pic>
        <p:nvPicPr>
          <p:cNvPr id="9" name="Audio 8">
            <a:hlinkClick r:id="" action="ppaction://media"/>
            <a:extLst>
              <a:ext uri="{FF2B5EF4-FFF2-40B4-BE49-F238E27FC236}">
                <a16:creationId xmlns:a16="http://schemas.microsoft.com/office/drawing/2014/main" id="{8D6F6D7A-72C6-874E-91D3-1205182CAF4C}"/>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8877357"/>
      </p:ext>
    </p:extLst>
  </p:cSld>
  <p:clrMapOvr>
    <a:masterClrMapping/>
  </p:clrMapOvr>
  <mc:AlternateContent xmlns:mc="http://schemas.openxmlformats.org/markup-compatibility/2006" xmlns:p14="http://schemas.microsoft.com/office/powerpoint/2010/main">
    <mc:Choice Requires="p14">
      <p:transition spd="slow" p14:dur="2000" advTm="44808"/>
    </mc:Choice>
    <mc:Fallback xmlns="">
      <p:transition spd="slow" advTm="4480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06"/>
        <p:cNvGrpSpPr/>
        <p:nvPr/>
      </p:nvGrpSpPr>
      <p:grpSpPr>
        <a:xfrm>
          <a:off x="0" y="0"/>
          <a:ext cx="0" cy="0"/>
          <a:chOff x="0" y="0"/>
          <a:chExt cx="0" cy="0"/>
        </a:xfrm>
      </p:grpSpPr>
      <p:sp>
        <p:nvSpPr>
          <p:cNvPr id="607" name="Google Shape;607;p30"/>
          <p:cNvSpPr txBox="1">
            <a:spLocks noGrp="1"/>
          </p:cNvSpPr>
          <p:nvPr>
            <p:ph type="title"/>
          </p:nvPr>
        </p:nvSpPr>
        <p:spPr>
          <a:xfrm>
            <a:off x="1281375" y="197700"/>
            <a:ext cx="8137800" cy="1478700"/>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chemeClr val="lt1"/>
              </a:buClr>
              <a:buSzPts val="3600"/>
              <a:buFont typeface="Twentieth Century"/>
              <a:buNone/>
            </a:pPr>
            <a:r>
              <a:rPr lang="en-US" sz="3600"/>
              <a:t>CONTROL METHODS:</a:t>
            </a:r>
            <a:br>
              <a:rPr lang="en-US" sz="3600"/>
            </a:br>
            <a:r>
              <a:rPr lang="en-US" sz="3600"/>
              <a:t>MANIPULATOR ARM (ROS/Experimental)</a:t>
            </a:r>
            <a:endParaRPr/>
          </a:p>
        </p:txBody>
      </p:sp>
      <p:sp>
        <p:nvSpPr>
          <p:cNvPr id="608" name="Google Shape;608;p30"/>
          <p:cNvSpPr txBox="1">
            <a:spLocks noGrp="1"/>
          </p:cNvSpPr>
          <p:nvPr>
            <p:ph type="body" idx="2"/>
          </p:nvPr>
        </p:nvSpPr>
        <p:spPr>
          <a:xfrm>
            <a:off x="1141412" y="2249487"/>
            <a:ext cx="5894400" cy="3541800"/>
          </a:xfrm>
          <a:prstGeom prst="rect">
            <a:avLst/>
          </a:prstGeom>
          <a:noFill/>
          <a:ln>
            <a:noFill/>
          </a:ln>
        </p:spPr>
        <p:txBody>
          <a:bodyPr spcFirstLastPara="1" wrap="square" lIns="91425" tIns="45700" rIns="91425" bIns="45700" anchor="t" anchorCtr="0">
            <a:noAutofit/>
          </a:bodyPr>
          <a:lstStyle/>
          <a:p>
            <a:pPr marL="0" lvl="0" indent="0" algn="l" rtl="0">
              <a:lnSpc>
                <a:spcPct val="120000"/>
              </a:lnSpc>
              <a:spcBef>
                <a:spcPts val="0"/>
              </a:spcBef>
              <a:spcAft>
                <a:spcPts val="0"/>
              </a:spcAft>
              <a:buClr>
                <a:schemeClr val="lt1"/>
              </a:buClr>
              <a:buSzPts val="2000"/>
              <a:buFont typeface="Arial"/>
              <a:buChar char="•"/>
            </a:pPr>
            <a:r>
              <a:rPr lang="en-US" dirty="0"/>
              <a:t>Uses “</a:t>
            </a:r>
            <a:r>
              <a:rPr lang="en-US" dirty="0" err="1"/>
              <a:t>open_manipulator_position_control</a:t>
            </a:r>
            <a:r>
              <a:rPr lang="en-US" dirty="0"/>
              <a:t>”</a:t>
            </a:r>
            <a:endParaRPr dirty="0"/>
          </a:p>
          <a:p>
            <a:pPr marL="457200" lvl="1" indent="0" algn="l" rtl="0">
              <a:lnSpc>
                <a:spcPct val="120000"/>
              </a:lnSpc>
              <a:spcBef>
                <a:spcPts val="0"/>
              </a:spcBef>
              <a:spcAft>
                <a:spcPts val="0"/>
              </a:spcAft>
              <a:buSzPts val="1750"/>
              <a:buNone/>
            </a:pPr>
            <a:r>
              <a:rPr lang="en-US" dirty="0"/>
              <a:t>Leverages PID Control with experimentally determined gains from ROBOTIS</a:t>
            </a:r>
            <a:endParaRPr dirty="0"/>
          </a:p>
          <a:p>
            <a:pPr marL="0" lvl="0" indent="0" algn="l" rtl="0">
              <a:lnSpc>
                <a:spcPct val="120000"/>
              </a:lnSpc>
              <a:spcBef>
                <a:spcPts val="1000"/>
              </a:spcBef>
              <a:spcAft>
                <a:spcPts val="0"/>
              </a:spcAft>
              <a:buClr>
                <a:schemeClr val="lt1"/>
              </a:buClr>
              <a:buSzPts val="2000"/>
              <a:buFont typeface="Arial"/>
              <a:buChar char="•"/>
            </a:pPr>
            <a:r>
              <a:rPr lang="en-US" dirty="0"/>
              <a:t>Ideally is already “tuned”</a:t>
            </a:r>
            <a:endParaRPr dirty="0"/>
          </a:p>
          <a:p>
            <a:pPr marL="0" lvl="0" indent="0" algn="l" rtl="0">
              <a:lnSpc>
                <a:spcPct val="120000"/>
              </a:lnSpc>
              <a:spcBef>
                <a:spcPts val="1000"/>
              </a:spcBef>
              <a:spcAft>
                <a:spcPts val="0"/>
              </a:spcAft>
              <a:buSzPts val="2000"/>
              <a:buChar char="•"/>
            </a:pPr>
            <a:r>
              <a:rPr lang="en-US" dirty="0"/>
              <a:t>Controller is abstracted from the user so position/pose are the only parameters necessary</a:t>
            </a:r>
          </a:p>
          <a:p>
            <a:pPr marL="0" lvl="0" indent="0" algn="l" rtl="0">
              <a:lnSpc>
                <a:spcPct val="120000"/>
              </a:lnSpc>
              <a:spcBef>
                <a:spcPts val="1000"/>
              </a:spcBef>
              <a:spcAft>
                <a:spcPts val="0"/>
              </a:spcAft>
              <a:buSzPts val="2000"/>
              <a:buChar char="•"/>
            </a:pPr>
            <a:r>
              <a:rPr lang="en-US" dirty="0" err="1"/>
              <a:t>IKFast</a:t>
            </a:r>
            <a:r>
              <a:rPr lang="en-US" dirty="0"/>
              <a:t> used for inverse kinematics solving (~5 microsecond deterministic timing on modern processors)</a:t>
            </a:r>
          </a:p>
          <a:p>
            <a:pPr marL="0" lvl="0" indent="0" algn="l" rtl="0">
              <a:lnSpc>
                <a:spcPct val="120000"/>
              </a:lnSpc>
              <a:spcBef>
                <a:spcPts val="1000"/>
              </a:spcBef>
              <a:spcAft>
                <a:spcPts val="0"/>
              </a:spcAft>
              <a:buSzPts val="2000"/>
              <a:buChar char="•"/>
            </a:pPr>
            <a:endParaRPr dirty="0"/>
          </a:p>
        </p:txBody>
      </p:sp>
      <p:pic>
        <p:nvPicPr>
          <p:cNvPr id="609" name="Google Shape;609;p30"/>
          <p:cNvPicPr preferRelativeResize="0"/>
          <p:nvPr/>
        </p:nvPicPr>
        <p:blipFill>
          <a:blip r:embed="rId5">
            <a:alphaModFix/>
          </a:blip>
          <a:stretch>
            <a:fillRect/>
          </a:stretch>
        </p:blipFill>
        <p:spPr>
          <a:xfrm>
            <a:off x="7692062" y="1856775"/>
            <a:ext cx="3200400" cy="2295525"/>
          </a:xfrm>
          <a:prstGeom prst="rect">
            <a:avLst/>
          </a:prstGeom>
          <a:noFill/>
          <a:ln>
            <a:noFill/>
          </a:ln>
        </p:spPr>
      </p:pic>
      <p:pic>
        <p:nvPicPr>
          <p:cNvPr id="610" name="Google Shape;610;p30"/>
          <p:cNvPicPr preferRelativeResize="0"/>
          <p:nvPr/>
        </p:nvPicPr>
        <p:blipFill>
          <a:blip r:embed="rId6">
            <a:alphaModFix/>
          </a:blip>
          <a:stretch>
            <a:fillRect/>
          </a:stretch>
        </p:blipFill>
        <p:spPr>
          <a:xfrm>
            <a:off x="8531812" y="4332675"/>
            <a:ext cx="1847850" cy="1895475"/>
          </a:xfrm>
          <a:prstGeom prst="rect">
            <a:avLst/>
          </a:prstGeom>
          <a:noFill/>
          <a:ln w="12700" cap="flat" cmpd="sng">
            <a:solidFill>
              <a:srgbClr val="000000"/>
            </a:solidFill>
            <a:prstDash val="solid"/>
            <a:miter lim="8000"/>
            <a:headEnd type="none" w="sm" len="sm"/>
            <a:tailEnd type="none" w="sm" len="sm"/>
          </a:ln>
        </p:spPr>
      </p:pic>
      <p:pic>
        <p:nvPicPr>
          <p:cNvPr id="2" name="MAROS">
            <a:hlinkClick r:id="" action="ppaction://media"/>
            <a:extLst>
              <a:ext uri="{FF2B5EF4-FFF2-40B4-BE49-F238E27FC236}">
                <a16:creationId xmlns:a16="http://schemas.microsoft.com/office/drawing/2014/main" id="{78F15811-83DC-354F-9B98-C17CD3B74D44}"/>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614906" y="5551574"/>
            <a:ext cx="812800" cy="812800"/>
          </a:xfrm>
          <a:prstGeom prst="rect">
            <a:avLst/>
          </a:prstGeom>
        </p:spPr>
      </p:pic>
    </p:spTree>
    <p:extLst>
      <p:ext uri="{BB962C8B-B14F-4D97-AF65-F5344CB8AC3E}">
        <p14:creationId xmlns:p14="http://schemas.microsoft.com/office/powerpoint/2010/main" val="2561909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086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D2FCAE-AFEC-48C0-A188-4DBFFD3D97BA}"/>
              </a:ext>
            </a:extLst>
          </p:cNvPr>
          <p:cNvSpPr>
            <a:spLocks noGrp="1"/>
          </p:cNvSpPr>
          <p:nvPr>
            <p:ph type="title"/>
          </p:nvPr>
        </p:nvSpPr>
        <p:spPr>
          <a:xfrm>
            <a:off x="1141412" y="618518"/>
            <a:ext cx="5894387" cy="1478570"/>
          </a:xfrm>
        </p:spPr>
        <p:txBody>
          <a:bodyPr vert="horz" lIns="91440" tIns="45720" rIns="91440" bIns="45720" rtlCol="0" anchor="b">
            <a:normAutofit/>
          </a:bodyPr>
          <a:lstStyle/>
          <a:p>
            <a:r>
              <a:rPr lang="en-US" sz="3600" dirty="0"/>
              <a:t>simulation: </a:t>
            </a:r>
            <a:r>
              <a:rPr lang="en-US" sz="3600" dirty="0" err="1"/>
              <a:t>matlab</a:t>
            </a:r>
            <a:r>
              <a:rPr lang="en-US" sz="3600" dirty="0"/>
              <a:t> OpenManipulator</a:t>
            </a:r>
          </a:p>
        </p:txBody>
      </p:sp>
      <p:sp>
        <p:nvSpPr>
          <p:cNvPr id="4" name="Text Placeholder 3">
            <a:extLst>
              <a:ext uri="{FF2B5EF4-FFF2-40B4-BE49-F238E27FC236}">
                <a16:creationId xmlns:a16="http://schemas.microsoft.com/office/drawing/2014/main" id="{B8318F71-EB0D-4C7B-8317-8431CC4FA831}"/>
              </a:ext>
            </a:extLst>
          </p:cNvPr>
          <p:cNvSpPr>
            <a:spLocks noGrp="1"/>
          </p:cNvSpPr>
          <p:nvPr>
            <p:ph type="body" sz="half" idx="2"/>
          </p:nvPr>
        </p:nvSpPr>
        <p:spPr>
          <a:xfrm>
            <a:off x="1141412" y="2249487"/>
            <a:ext cx="5894388" cy="3541714"/>
          </a:xfrm>
        </p:spPr>
        <p:txBody>
          <a:bodyPr vert="horz" lIns="91440" tIns="45720" rIns="91440" bIns="45720" rtlCol="0">
            <a:normAutofit/>
          </a:bodyPr>
          <a:lstStyle/>
          <a:p>
            <a:pPr indent="-228600">
              <a:buFont typeface="Arial" panose="020B0604020202020204" pitchFamily="34" charset="0"/>
              <a:buChar char="•"/>
            </a:pPr>
            <a:r>
              <a:rPr lang="en-US" dirty="0"/>
              <a:t>Manipulator Arm – PID Control</a:t>
            </a:r>
          </a:p>
          <a:p>
            <a:pPr indent="-228600">
              <a:buFont typeface="Arial" panose="020B0604020202020204" pitchFamily="34" charset="0"/>
              <a:buChar char="•"/>
            </a:pPr>
            <a:r>
              <a:rPr lang="en-US" dirty="0"/>
              <a:t>The manipulator arm was moved from state 1 to 2 and back</a:t>
            </a:r>
          </a:p>
          <a:p>
            <a:pPr indent="-228600">
              <a:buFont typeface="Arial" panose="020B0604020202020204" pitchFamily="34" charset="0"/>
              <a:buChar char="•"/>
            </a:pPr>
            <a:r>
              <a:rPr lang="en-US" dirty="0"/>
              <a:t>The following data was recorded and logged:</a:t>
            </a:r>
          </a:p>
          <a:p>
            <a:pPr indent="-228600">
              <a:buFont typeface="Arial" panose="020B0604020202020204" pitchFamily="34" charset="0"/>
              <a:buChar char="•"/>
            </a:pPr>
            <a:r>
              <a:rPr lang="en-US" dirty="0"/>
              <a:t>Joint Velocities vs Time</a:t>
            </a:r>
          </a:p>
          <a:p>
            <a:pPr indent="-228600">
              <a:buFont typeface="Arial" panose="020B0604020202020204" pitchFamily="34" charset="0"/>
              <a:buChar char="•"/>
            </a:pPr>
            <a:r>
              <a:rPr lang="en-US" dirty="0"/>
              <a:t>Joint Positions vs Time</a:t>
            </a:r>
          </a:p>
          <a:p>
            <a:pPr indent="-228600">
              <a:buFont typeface="Arial" panose="020B0604020202020204" pitchFamily="34" charset="0"/>
              <a:buChar char="•"/>
            </a:pPr>
            <a:r>
              <a:rPr lang="en-US" dirty="0"/>
              <a:t>End Effector Position vs Time</a:t>
            </a:r>
          </a:p>
          <a:p>
            <a:pPr indent="-228600">
              <a:buFont typeface="Arial" panose="020B0604020202020204" pitchFamily="34" charset="0"/>
              <a:buChar char="•"/>
            </a:pPr>
            <a:r>
              <a:rPr lang="en-US" dirty="0"/>
              <a:t>Position Error vs Time</a:t>
            </a:r>
          </a:p>
          <a:p>
            <a:pPr indent="-228600">
              <a:buFont typeface="Arial" panose="020B0604020202020204" pitchFamily="34" charset="0"/>
              <a:buChar char="•"/>
            </a:pPr>
            <a:r>
              <a:rPr lang="en-US" dirty="0"/>
              <a:t>And compared with ROS data. </a:t>
            </a:r>
          </a:p>
        </p:txBody>
      </p:sp>
      <p:pic>
        <p:nvPicPr>
          <p:cNvPr id="6" name="Content Placeholder 5">
            <a:extLst>
              <a:ext uri="{FF2B5EF4-FFF2-40B4-BE49-F238E27FC236}">
                <a16:creationId xmlns:a16="http://schemas.microsoft.com/office/drawing/2014/main" id="{968A95A2-7B94-AD42-8023-E33A8B602998}"/>
              </a:ext>
            </a:extLst>
          </p:cNvPr>
          <p:cNvPicPr>
            <a:picLocks noGrp="1" noChangeAspect="1"/>
          </p:cNvPicPr>
          <p:nvPr>
            <p:ph idx="1"/>
          </p:nvPr>
        </p:nvPicPr>
        <p:blipFill>
          <a:blip r:embed="rId4"/>
          <a:stretch>
            <a:fillRect/>
          </a:stretch>
        </p:blipFill>
        <p:spPr>
          <a:xfrm>
            <a:off x="7190579" y="1287171"/>
            <a:ext cx="3492500" cy="1409700"/>
          </a:xfrm>
        </p:spPr>
      </p:pic>
      <p:pic>
        <p:nvPicPr>
          <p:cNvPr id="2050" name="Picture 2" descr="https://lh4.googleusercontent.com/wQ-0aKw2Frtu_xm8-UqIIRhMqbWt8jtvMO_Z5NeXIf3Xbrz5NHTxNHuWbBX5wEZeFiNHYCE87CVRQDqI1efLphQHORYymlik6D6kjdAIixZX0uwuhn-4dC92DJthRSS9xHpkImcl">
            <a:extLst>
              <a:ext uri="{FF2B5EF4-FFF2-40B4-BE49-F238E27FC236}">
                <a16:creationId xmlns:a16="http://schemas.microsoft.com/office/drawing/2014/main" id="{ACE1B0AA-5FD5-AF47-897A-F73CD65D677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36187" y="2849270"/>
            <a:ext cx="4267200" cy="3200400"/>
          </a:xfrm>
          <a:prstGeom prst="rect">
            <a:avLst/>
          </a:prstGeom>
          <a:noFill/>
          <a:extLst>
            <a:ext uri="{909E8E84-426E-40DD-AFC4-6F175D3DCCD1}">
              <a14:hiddenFill xmlns:a14="http://schemas.microsoft.com/office/drawing/2010/main">
                <a:solidFill>
                  <a:srgbClr val="FFFFFF"/>
                </a:solidFill>
              </a14:hiddenFill>
            </a:ext>
          </a:extLst>
        </p:spPr>
      </p:pic>
      <p:pic>
        <p:nvPicPr>
          <p:cNvPr id="7" name="Audio 6">
            <a:hlinkClick r:id="" action="ppaction://media"/>
            <a:extLst>
              <a:ext uri="{FF2B5EF4-FFF2-40B4-BE49-F238E27FC236}">
                <a16:creationId xmlns:a16="http://schemas.microsoft.com/office/drawing/2014/main" id="{D8344C77-CC2B-284D-A7D1-3A8D4349B1D5}"/>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5256466"/>
      </p:ext>
    </p:extLst>
  </p:cSld>
  <p:clrMapOvr>
    <a:masterClrMapping/>
  </p:clrMapOvr>
  <mc:AlternateContent xmlns:mc="http://schemas.openxmlformats.org/markup-compatibility/2006" xmlns:p14="http://schemas.microsoft.com/office/powerpoint/2010/main">
    <mc:Choice Requires="p14">
      <p:transition spd="slow" p14:dur="2000" advTm="52649"/>
    </mc:Choice>
    <mc:Fallback xmlns="">
      <p:transition spd="slow" advTm="5264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9084FD3-0C53-4D2F-A37E-5D37237AE533}"/>
              </a:ext>
            </a:extLst>
          </p:cNvPr>
          <p:cNvSpPr txBox="1">
            <a:spLocks/>
          </p:cNvSpPr>
          <p:nvPr/>
        </p:nvSpPr>
        <p:spPr>
          <a:xfrm>
            <a:off x="2647049" y="0"/>
            <a:ext cx="6897899" cy="663145"/>
          </a:xfrm>
          <a:prstGeom prst="rect">
            <a:avLst/>
          </a:prstGeom>
        </p:spPr>
        <p:txBody>
          <a:bodyPr/>
          <a:lst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a:lstStyle>
          <a:p>
            <a:r>
              <a:rPr lang="en-US" dirty="0"/>
              <a:t>Ros simulation: om with tb3</a:t>
            </a:r>
          </a:p>
        </p:txBody>
      </p:sp>
      <p:pic>
        <p:nvPicPr>
          <p:cNvPr id="4" name="ROS_Simulation_TB3_OM">
            <a:hlinkClick r:id="" action="ppaction://media"/>
            <a:extLst>
              <a:ext uri="{FF2B5EF4-FFF2-40B4-BE49-F238E27FC236}">
                <a16:creationId xmlns:a16="http://schemas.microsoft.com/office/drawing/2014/main" id="{9C569E00-1E13-436C-BE22-C947451C2FDF}"/>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745908" y="554657"/>
            <a:ext cx="10700179" cy="604245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Audio 6">
            <a:hlinkClick r:id="" action="ppaction://media"/>
            <a:extLst>
              <a:ext uri="{FF2B5EF4-FFF2-40B4-BE49-F238E27FC236}">
                <a16:creationId xmlns:a16="http://schemas.microsoft.com/office/drawing/2014/main" id="{302DE518-898D-434E-A2FB-D3A2E9CDAAFF}"/>
              </a:ext>
            </a:extLst>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948593834"/>
      </p:ext>
    </p:extLst>
  </p:cSld>
  <p:clrMapOvr>
    <a:masterClrMapping/>
  </p:clrMapOvr>
  <mc:AlternateContent xmlns:mc="http://schemas.openxmlformats.org/markup-compatibility/2006" xmlns:p14="http://schemas.microsoft.com/office/powerpoint/2010/main">
    <mc:Choice Requires="p14">
      <p:transition spd="slow" p14:dur="2000" advTm="160311"/>
    </mc:Choice>
    <mc:Fallback xmlns="">
      <p:transition spd="slow" advTm="1603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5904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4"/>
                </p:tgtEl>
              </p:cMediaNode>
            </p:video>
            <p:seq concurrent="1" nextAc="seek">
              <p:cTn id="12" restart="whenNotActive" fill="hold" evtFilter="cancelBubble" nodeType="interactiveSeq">
                <p:stCondLst>
                  <p:cond evt="onClick" delay="0">
                    <p:tgtEl>
                      <p:spTgt spid="4"/>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4"/>
                                        </p:tgtEl>
                                      </p:cBhvr>
                                    </p:cmd>
                                  </p:childTnLst>
                                </p:cTn>
                              </p:par>
                            </p:childTnLst>
                          </p:cTn>
                        </p:par>
                      </p:childTnLst>
                    </p:cTn>
                  </p:par>
                </p:childTnLst>
              </p:cTn>
              <p:nextCondLst>
                <p:cond evt="onClick" delay="0">
                  <p:tgtEl>
                    <p:spTgt spid="4"/>
                  </p:tgtEl>
                </p:cond>
              </p:nextCondLst>
            </p:seq>
            <p:audio isNarration="1">
              <p:cMediaNode vol="80000" showWhenStopped="0">
                <p:cTn id="17" fill="hold" display="0">
                  <p:stCondLst>
                    <p:cond delay="indefinite"/>
                  </p:stCondLst>
                  <p:endCondLst>
                    <p:cond evt="onStopAudio" delay="0">
                      <p:tgtEl>
                        <p:sldTgt/>
                      </p:tgtEl>
                    </p:cond>
                  </p:endCondLst>
                </p:cTn>
                <p:tgtEl>
                  <p:spTgt spid="7"/>
                </p:tgtEl>
              </p:cMediaNode>
            </p:audio>
          </p:childTnLst>
        </p:cTn>
      </p:par>
    </p:tnLst>
  </p:timing>
  <p:extLst>
    <p:ext uri="{E180D4A7-C9FB-4DFB-919C-405C955672EB}">
      <p14:showEvtLst xmlns:p14="http://schemas.microsoft.com/office/powerpoint/2010/main">
        <p14:playEvt time="639" objId="4"/>
        <p14:triggerEvt type="onClick" time="640" objId="4"/>
        <p14:stopEvt time="159695" objId="4"/>
      </p14:showEvtLst>
    </p:ext>
  </p:extLst>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4">
            <a:duotone>
              <a:schemeClr val="bg2">
                <a:shade val="88000"/>
                <a:hueMod val="106000"/>
                <a:satMod val="140000"/>
                <a:lumMod val="54000"/>
              </a:schemeClr>
              <a:schemeClr val="bg2">
                <a:tint val="98000"/>
                <a:hueMod val="90000"/>
                <a:satMod val="150000"/>
                <a:lumMod val="160000"/>
              </a:schemeClr>
            </a:duotone>
            <a:extLst/>
          </a:blip>
          <a:stretch/>
        </a:blipFill>
        <a:effectLst/>
      </p:bgPr>
    </p:bg>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6D651BB0-1DFD-4941-83DD-704006F6B13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5">
            <a:alphaModFix amt="30000"/>
            <a:extLst>
              <a:ext uri="{28A0092B-C50C-407E-A947-70E740481C1C}">
                <a14:useLocalDpi xmlns:a14="http://schemas.microsoft.com/office/drawing/2010/main" val="0"/>
              </a:ext>
            </a:extLst>
          </a:blip>
          <a:srcRect/>
          <a:stretch>
            <a:fillRect/>
          </a:stretch>
        </p:blipFill>
        <p:spPr bwMode="auto">
          <a:xfrm>
            <a:off x="0" y="0"/>
            <a:ext cx="12192003" cy="6858001"/>
          </a:xfrm>
          <a:prstGeom prst="rect">
            <a:avLst/>
          </a:prstGeom>
          <a:noFill/>
          <a:extLst>
            <a:ext uri="{909E8E84-426E-40dd-AFC4-6F175D3DCCD1}">
              <a14:hiddenFill xmlns:a14="http://schemas.microsoft.com/office/drawing/2010/main" xmlns:p14="http://schemas.microsoft.com/office/powerpoint/2010/main" xmlns:a16="http://schemas.microsoft.com/office/drawing/2014/main" xmlns="">
                <a:solidFill>
                  <a:srgbClr val="FFFFFF"/>
                </a:solidFill>
              </a14:hiddenFill>
            </a:ext>
          </a:extLst>
        </p:spPr>
      </p:pic>
      <p:sp>
        <p:nvSpPr>
          <p:cNvPr id="10" name="Round Diagonal Corner Rectangle 6">
            <a:extLst>
              <a:ext uri="{FF2B5EF4-FFF2-40B4-BE49-F238E27FC236}">
                <a16:creationId xmlns:a16="http://schemas.microsoft.com/office/drawing/2014/main" id="{3D66C6E3-EBD2-40B7-8FD8-D6D2250FC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0544" y="808057"/>
            <a:ext cx="10227733" cy="5234394"/>
          </a:xfrm>
          <a:prstGeom prst="round2DiagRect">
            <a:avLst>
              <a:gd name="adj1" fmla="val 6185"/>
              <a:gd name="adj2" fmla="val 0"/>
            </a:avLst>
          </a:prstGeom>
          <a:solidFill>
            <a:srgbClr val="FFFFFF"/>
          </a:solidFill>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5A635501-936B-4EF0-85DC-BB1ACC77EB5F}"/>
              </a:ext>
            </a:extLst>
          </p:cNvPr>
          <p:cNvPicPr>
            <a:picLocks noChangeAspect="1"/>
          </p:cNvPicPr>
          <p:nvPr/>
        </p:nvPicPr>
        <p:blipFill>
          <a:blip r:embed="rId6"/>
          <a:stretch>
            <a:fillRect/>
          </a:stretch>
        </p:blipFill>
        <p:spPr>
          <a:xfrm>
            <a:off x="3345283" y="1136606"/>
            <a:ext cx="5498254" cy="4577297"/>
          </a:xfrm>
          <a:prstGeom prst="rect">
            <a:avLst/>
          </a:prstGeom>
        </p:spPr>
      </p:pic>
      <p:sp>
        <p:nvSpPr>
          <p:cNvPr id="6" name="Title 1">
            <a:extLst>
              <a:ext uri="{FF2B5EF4-FFF2-40B4-BE49-F238E27FC236}">
                <a16:creationId xmlns:a16="http://schemas.microsoft.com/office/drawing/2014/main" id="{947799F6-C385-41EA-BFED-D7D75D8EC86C}"/>
              </a:ext>
            </a:extLst>
          </p:cNvPr>
          <p:cNvSpPr txBox="1">
            <a:spLocks/>
          </p:cNvSpPr>
          <p:nvPr/>
        </p:nvSpPr>
        <p:spPr>
          <a:xfrm>
            <a:off x="4500563" y="140526"/>
            <a:ext cx="3429000" cy="527005"/>
          </a:xfrm>
          <a:prstGeom prst="rect">
            <a:avLst/>
          </a:prstGeom>
        </p:spPr>
        <p:txBody>
          <a:bodyPr/>
          <a:lst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a:lstStyle>
          <a:p>
            <a:r>
              <a:rPr lang="en-US"/>
              <a:t>ROS node plot</a:t>
            </a:r>
            <a:endParaRPr lang="en-US" dirty="0"/>
          </a:p>
        </p:txBody>
      </p:sp>
      <p:pic>
        <p:nvPicPr>
          <p:cNvPr id="2" name="ROS NODE PLOT">
            <a:hlinkClick r:id="" action="ppaction://media"/>
            <a:extLst>
              <a:ext uri="{FF2B5EF4-FFF2-40B4-BE49-F238E27FC236}">
                <a16:creationId xmlns:a16="http://schemas.microsoft.com/office/drawing/2014/main" id="{AFC60A75-C2D8-5E40-A42C-6EEF5843ABDB}"/>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223162" y="5973743"/>
            <a:ext cx="812800" cy="812800"/>
          </a:xfrm>
          <a:prstGeom prst="rect">
            <a:avLst/>
          </a:prstGeom>
        </p:spPr>
      </p:pic>
    </p:spTree>
    <p:extLst>
      <p:ext uri="{BB962C8B-B14F-4D97-AF65-F5344CB8AC3E}">
        <p14:creationId xmlns:p14="http://schemas.microsoft.com/office/powerpoint/2010/main" val="3877615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834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5">
            <a:duotone>
              <a:schemeClr val="bg2">
                <a:shade val="88000"/>
                <a:hueMod val="106000"/>
                <a:satMod val="140000"/>
                <a:lumMod val="54000"/>
              </a:schemeClr>
              <a:schemeClr val="bg2">
                <a:tint val="98000"/>
                <a:hueMod val="90000"/>
                <a:satMod val="150000"/>
                <a:lumMod val="160000"/>
              </a:schemeClr>
            </a:duotone>
            <a:extLst/>
          </a:blip>
          <a:stretch/>
        </a:blipFill>
        <a:effectLst/>
      </p:bgPr>
    </p:bg>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705E34FB-F15B-4B97-A591-8EE92E5FAEB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6">
            <a:alphaModFix amt="30000"/>
            <a:extLst>
              <a:ext uri="{28A0092B-C50C-407E-A947-70E740481C1C}">
                <a14:useLocalDpi xmlns:a14="http://schemas.microsoft.com/office/drawing/2010/main" val="0"/>
              </a:ext>
            </a:extLst>
          </a:blip>
          <a:srcRect/>
          <a:stretch>
            <a:fillRect/>
          </a:stretch>
        </p:blipFill>
        <p:spPr bwMode="auto">
          <a:xfrm>
            <a:off x="0" y="0"/>
            <a:ext cx="12192003" cy="6858001"/>
          </a:xfrm>
          <a:prstGeom prst="rect">
            <a:avLst/>
          </a:prstGeom>
          <a:noFill/>
          <a:extLst>
            <a:ext uri="{909E8E84-426E-40dd-AFC4-6F175D3DCCD1}">
              <a14:hiddenFill xmlns:a14="http://schemas.microsoft.com/office/drawing/2010/main" xmlns:p14="http://schemas.microsoft.com/office/powerpoint/2010/main" xmlns:a16="http://schemas.microsoft.com/office/drawing/2014/main" xmlns="">
                <a:solidFill>
                  <a:srgbClr val="FFFFFF"/>
                </a:solidFill>
              </a14:hiddenFill>
            </a:ext>
          </a:extLst>
        </p:spPr>
      </p:pic>
      <p:sp>
        <p:nvSpPr>
          <p:cNvPr id="11" name="Round Diagonal Corner Rectangle 6">
            <a:extLst>
              <a:ext uri="{FF2B5EF4-FFF2-40B4-BE49-F238E27FC236}">
                <a16:creationId xmlns:a16="http://schemas.microsoft.com/office/drawing/2014/main" id="{1E43660D-412A-41EF-9745-E92C0AC604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0544" y="808057"/>
            <a:ext cx="10227733" cy="5234394"/>
          </a:xfrm>
          <a:prstGeom prst="round2DiagRect">
            <a:avLst>
              <a:gd name="adj1" fmla="val 6185"/>
              <a:gd name="adj2" fmla="val 0"/>
            </a:avLst>
          </a:prstGeom>
          <a:solidFill>
            <a:srgbClr val="FFFFFF"/>
          </a:solidFill>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7391468F-B1FC-4E33-A00E-4D5150D1E198}"/>
              </a:ext>
            </a:extLst>
          </p:cNvPr>
          <p:cNvPicPr>
            <a:picLocks noChangeAspect="1"/>
          </p:cNvPicPr>
          <p:nvPr/>
        </p:nvPicPr>
        <p:blipFill rotWithShape="1">
          <a:blip r:embed="rId7"/>
          <a:srcRect r="19376" b="19333"/>
          <a:stretch/>
        </p:blipFill>
        <p:spPr>
          <a:xfrm>
            <a:off x="1302278" y="1136606"/>
            <a:ext cx="9702383" cy="4392657"/>
          </a:xfrm>
          <a:prstGeom prst="rect">
            <a:avLst/>
          </a:prstGeom>
        </p:spPr>
      </p:pic>
      <p:sp>
        <p:nvSpPr>
          <p:cNvPr id="12" name="Title 1">
            <a:extLst>
              <a:ext uri="{FF2B5EF4-FFF2-40B4-BE49-F238E27FC236}">
                <a16:creationId xmlns:a16="http://schemas.microsoft.com/office/drawing/2014/main" id="{61D63C0E-71DC-4EAB-94FF-5BEDF5475720}"/>
              </a:ext>
            </a:extLst>
          </p:cNvPr>
          <p:cNvSpPr txBox="1">
            <a:spLocks/>
          </p:cNvSpPr>
          <p:nvPr/>
        </p:nvSpPr>
        <p:spPr>
          <a:xfrm>
            <a:off x="3202200" y="152390"/>
            <a:ext cx="6115049" cy="1639884"/>
          </a:xfrm>
          <a:prstGeom prst="rect">
            <a:avLst/>
          </a:prstGeom>
        </p:spPr>
        <p:txBody>
          <a:bodyPr/>
          <a:lst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a:lstStyle>
          <a:p>
            <a:r>
              <a:rPr lang="en-US" dirty="0"/>
              <a:t>Ros coordinate frame tree</a:t>
            </a:r>
          </a:p>
        </p:txBody>
      </p:sp>
      <p:pic>
        <p:nvPicPr>
          <p:cNvPr id="2" name="rostf">
            <a:hlinkClick r:id="" action="ppaction://media"/>
            <a:extLst>
              <a:ext uri="{FF2B5EF4-FFF2-40B4-BE49-F238E27FC236}">
                <a16:creationId xmlns:a16="http://schemas.microsoft.com/office/drawing/2014/main" id="{1889CF9E-05C7-D04A-AE84-2AACCDABCBB1}"/>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302278" y="4566657"/>
            <a:ext cx="812800" cy="812800"/>
          </a:xfrm>
          <a:prstGeom prst="rect">
            <a:avLst/>
          </a:prstGeom>
        </p:spPr>
      </p:pic>
    </p:spTree>
    <p:extLst>
      <p:ext uri="{BB962C8B-B14F-4D97-AF65-F5344CB8AC3E}">
        <p14:creationId xmlns:p14="http://schemas.microsoft.com/office/powerpoint/2010/main" val="2092695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44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4">
            <a:duotone>
              <a:schemeClr val="bg2">
                <a:shade val="48000"/>
                <a:hueMod val="106000"/>
                <a:satMod val="140000"/>
                <a:lumMod val="42000"/>
              </a:schemeClr>
              <a:schemeClr val="bg2">
                <a:tint val="98000"/>
                <a:hueMod val="92000"/>
                <a:satMod val="220000"/>
                <a:lumMod val="90000"/>
              </a:schemeClr>
            </a:duotone>
            <a:extLst/>
          </a:blip>
          <a:stretch/>
        </a:blipFill>
        <a:effectLst/>
      </p:bgPr>
    </p:bg>
    <p:spTree>
      <p:nvGrpSpPr>
        <p:cNvPr id="1" name=""/>
        <p:cNvGrpSpPr/>
        <p:nvPr/>
      </p:nvGrpSpPr>
      <p:grpSpPr>
        <a:xfrm>
          <a:off x="0" y="0"/>
          <a:ext cx="0" cy="0"/>
          <a:chOff x="0" y="0"/>
          <a:chExt cx="0" cy="0"/>
        </a:xfrm>
      </p:grpSpPr>
      <p:pic>
        <p:nvPicPr>
          <p:cNvPr id="11" name="Picture 2">
            <a:extLst>
              <a:ext uri="{FF2B5EF4-FFF2-40B4-BE49-F238E27FC236}">
                <a16:creationId xmlns:a16="http://schemas.microsoft.com/office/drawing/2014/main" id="{519FA62B-A2C9-49F5-8C45-9D5CDCD72B4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5">
            <a:alphaModFix amt="30000"/>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p14="http://schemas.microsoft.com/office/powerpoint/2010/main" xmlns:a14="http://schemas.microsoft.com/office/drawing/2010/main" xmlns:a16="http://schemas.microsoft.com/office/drawing/2014/main" xmlns="">
                <a:solidFill>
                  <a:srgbClr val="FFFFFF"/>
                </a:solidFill>
              </a14:hiddenFill>
            </a:ext>
          </a:extLst>
        </p:spPr>
      </p:pic>
      <p:grpSp>
        <p:nvGrpSpPr>
          <p:cNvPr id="13" name="Group 12">
            <a:extLst>
              <a:ext uri="{FF2B5EF4-FFF2-40B4-BE49-F238E27FC236}">
                <a16:creationId xmlns:a16="http://schemas.microsoft.com/office/drawing/2014/main" id="{A24E966C-35F3-4DB1-8C23-4BC252E4E4A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4288" y="0"/>
            <a:ext cx="12053888" cy="6858001"/>
            <a:chOff x="-14288" y="0"/>
            <a:chExt cx="12053888" cy="6858001"/>
          </a:xfrm>
          <a:gradFill flip="none" rotWithShape="1">
            <a:gsLst>
              <a:gs pos="0">
                <a:schemeClr val="tx2"/>
              </a:gs>
              <a:gs pos="100000">
                <a:schemeClr val="tx2">
                  <a:lumMod val="50000"/>
                </a:schemeClr>
              </a:gs>
            </a:gsLst>
            <a:lin ang="5400000" scaled="0"/>
            <a:tileRect/>
          </a:gradFill>
        </p:grpSpPr>
        <p:grpSp>
          <p:nvGrpSpPr>
            <p:cNvPr id="14" name="Group 13">
              <a:extLst>
                <a:ext uri="{FF2B5EF4-FFF2-40B4-BE49-F238E27FC236}">
                  <a16:creationId xmlns:a16="http://schemas.microsoft.com/office/drawing/2014/main" id="{C24ADCBC-2A94-4F6E-BC8D-278612B7ACF0}"/>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14288" y="0"/>
              <a:ext cx="1220788" cy="6858001"/>
              <a:chOff x="-14288" y="0"/>
              <a:chExt cx="1220788" cy="6858001"/>
            </a:xfrm>
            <a:grpFill/>
          </p:grpSpPr>
          <p:sp>
            <p:nvSpPr>
              <p:cNvPr id="26" name="Rectangle 5">
                <a:extLst>
                  <a:ext uri="{FF2B5EF4-FFF2-40B4-BE49-F238E27FC236}">
                    <a16:creationId xmlns:a16="http://schemas.microsoft.com/office/drawing/2014/main" id="{38F45A3E-0BAF-4E7A-AD24-51B345041D5D}"/>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14300" y="4763"/>
                <a:ext cx="23813" cy="2181225"/>
              </a:xfrm>
              <a:prstGeom prst="rect">
                <a:avLst/>
              </a:pr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miter lim="800000"/>
                    <a:headEnd/>
                    <a:tailEnd/>
                  </a14:hiddenLine>
                </a:ext>
              </a:extLst>
            </p:spPr>
          </p:sp>
          <p:sp>
            <p:nvSpPr>
              <p:cNvPr id="27" name="Freeform 6">
                <a:extLst>
                  <a:ext uri="{FF2B5EF4-FFF2-40B4-BE49-F238E27FC236}">
                    <a16:creationId xmlns:a16="http://schemas.microsoft.com/office/drawing/2014/main" id="{5340FE26-BABB-409C-A32A-B3D10BD2355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28" name="Freeform 7">
                <a:extLst>
                  <a:ext uri="{FF2B5EF4-FFF2-40B4-BE49-F238E27FC236}">
                    <a16:creationId xmlns:a16="http://schemas.microsoft.com/office/drawing/2014/main" id="{A9468B59-1984-42C3-88A4-942CF6EF755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29" name="Freeform 8">
                <a:extLst>
                  <a:ext uri="{FF2B5EF4-FFF2-40B4-BE49-F238E27FC236}">
                    <a16:creationId xmlns:a16="http://schemas.microsoft.com/office/drawing/2014/main" id="{F6B5E914-0078-49CC-AD42-C97DC361CD0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30" name="Freeform 9">
                <a:extLst>
                  <a:ext uri="{FF2B5EF4-FFF2-40B4-BE49-F238E27FC236}">
                    <a16:creationId xmlns:a16="http://schemas.microsoft.com/office/drawing/2014/main" id="{D18B3F5A-0978-48AE-9360-8ABC8CEABB1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31" name="Freeform 10">
                <a:extLst>
                  <a:ext uri="{FF2B5EF4-FFF2-40B4-BE49-F238E27FC236}">
                    <a16:creationId xmlns:a16="http://schemas.microsoft.com/office/drawing/2014/main" id="{27E73F9B-CBFF-473A-9B41-8964B831E9F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32" name="Freeform 11">
                <a:extLst>
                  <a:ext uri="{FF2B5EF4-FFF2-40B4-BE49-F238E27FC236}">
                    <a16:creationId xmlns:a16="http://schemas.microsoft.com/office/drawing/2014/main" id="{558218B5-0904-4C19-8935-1A64432BC2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33" name="Freeform 12">
                <a:extLst>
                  <a:ext uri="{FF2B5EF4-FFF2-40B4-BE49-F238E27FC236}">
                    <a16:creationId xmlns:a16="http://schemas.microsoft.com/office/drawing/2014/main" id="{DBCBCB59-A700-4032-AB43-CB066879962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34" name="Freeform 13">
                <a:extLst>
                  <a:ext uri="{FF2B5EF4-FFF2-40B4-BE49-F238E27FC236}">
                    <a16:creationId xmlns:a16="http://schemas.microsoft.com/office/drawing/2014/main" id="{861A9C11-1685-4F09-B995-D5ECAD153FE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35" name="Freeform 14">
                <a:extLst>
                  <a:ext uri="{FF2B5EF4-FFF2-40B4-BE49-F238E27FC236}">
                    <a16:creationId xmlns:a16="http://schemas.microsoft.com/office/drawing/2014/main" id="{57CCC420-3BF0-4A3E-A4FB-41537B0642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36" name="Freeform 15">
                <a:extLst>
                  <a:ext uri="{FF2B5EF4-FFF2-40B4-BE49-F238E27FC236}">
                    <a16:creationId xmlns:a16="http://schemas.microsoft.com/office/drawing/2014/main" id="{1DEFC6D1-15DA-4DDC-8FD1-B7630B8D607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37" name="Line 16">
                <a:extLst>
                  <a:ext uri="{FF2B5EF4-FFF2-40B4-BE49-F238E27FC236}">
                    <a16:creationId xmlns:a16="http://schemas.microsoft.com/office/drawing/2014/main" id="{0C6F2EE9-81FE-4B46-9513-6EC7D9301243}"/>
                  </a:ext>
                  <a:ext uri="{C183D7F6-B498-43B3-948B-1728B52AA6E4}">
                    <adec:decorative xmlns:adec="http://schemas.microsoft.com/office/drawing/2017/decorative" val="1"/>
                  </a:ext>
                </a:extLst>
              </p:cNvPr>
              <p:cNvSpPr>
                <a:spLocks noChangeShapeType="1"/>
              </p:cNvSpPr>
              <p:nvPr>
                <p:extLst>
                  <p:ext uri="{386F3935-93C4-4BCD-93E2-E3B085C9AB24}">
                    <p16:designElem xmlns:p16="http://schemas.microsoft.com/office/powerpoint/2015/main" val="1"/>
                  </p:ext>
                </p:extLst>
              </p:nvPr>
            </p:nvSpPr>
            <p:spPr bwMode="auto">
              <a:xfrm>
                <a:off x="-4763" y="9525"/>
                <a:ext cx="0" cy="0"/>
              </a:xfrm>
              <a:prstGeom prst="line">
                <a:avLst/>
              </a:prstGeom>
              <a:grpFill/>
              <a:ln w="15" cap="flat">
                <a:solidFill>
                  <a:srgbClr val="FFFFFF"/>
                </a:solidFill>
                <a:prstDash val="solid"/>
                <a:miter lim="800000"/>
                <a:headEnd/>
                <a:tailEnd/>
              </a:ln>
            </p:spPr>
          </p:sp>
          <p:sp>
            <p:nvSpPr>
              <p:cNvPr id="38" name="Freeform 17">
                <a:extLst>
                  <a:ext uri="{FF2B5EF4-FFF2-40B4-BE49-F238E27FC236}">
                    <a16:creationId xmlns:a16="http://schemas.microsoft.com/office/drawing/2014/main" id="{26DF77E9-F68C-4FE0-864E-A4A4DE36169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39" name="Freeform 18">
                <a:extLst>
                  <a:ext uri="{FF2B5EF4-FFF2-40B4-BE49-F238E27FC236}">
                    <a16:creationId xmlns:a16="http://schemas.microsoft.com/office/drawing/2014/main" id="{9D3495ED-B588-4755-B8BB-18D33E4AC41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40" name="Freeform 19">
                <a:extLst>
                  <a:ext uri="{FF2B5EF4-FFF2-40B4-BE49-F238E27FC236}">
                    <a16:creationId xmlns:a16="http://schemas.microsoft.com/office/drawing/2014/main" id="{E76105FE-305A-42A7-B2DD-388B99FAB80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41" name="Freeform 20">
                <a:extLst>
                  <a:ext uri="{FF2B5EF4-FFF2-40B4-BE49-F238E27FC236}">
                    <a16:creationId xmlns:a16="http://schemas.microsoft.com/office/drawing/2014/main" id="{F1883F6E-6FAE-49E2-AE28-02B88BEBF6D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42" name="Rectangle 21">
                <a:extLst>
                  <a:ext uri="{FF2B5EF4-FFF2-40B4-BE49-F238E27FC236}">
                    <a16:creationId xmlns:a16="http://schemas.microsoft.com/office/drawing/2014/main" id="{8C8A198F-A0AA-455F-ACD5-8587457BDD58}"/>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33350" y="4662488"/>
                <a:ext cx="23813" cy="2181225"/>
              </a:xfrm>
              <a:prstGeom prst="rect">
                <a:avLst/>
              </a:pr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miter lim="800000"/>
                    <a:headEnd/>
                    <a:tailEnd/>
                  </a14:hiddenLine>
                </a:ext>
              </a:extLst>
            </p:spPr>
          </p:sp>
          <p:sp>
            <p:nvSpPr>
              <p:cNvPr id="43" name="Freeform 22">
                <a:extLst>
                  <a:ext uri="{FF2B5EF4-FFF2-40B4-BE49-F238E27FC236}">
                    <a16:creationId xmlns:a16="http://schemas.microsoft.com/office/drawing/2014/main" id="{E57E155C-0F05-498E-B0E3-33AE15B7E8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44" name="Freeform 23">
                <a:extLst>
                  <a:ext uri="{FF2B5EF4-FFF2-40B4-BE49-F238E27FC236}">
                    <a16:creationId xmlns:a16="http://schemas.microsoft.com/office/drawing/2014/main" id="{3D7FB1D7-F9DB-443D-A2D4-40C46F6975A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45" name="Freeform 24">
                <a:extLst>
                  <a:ext uri="{FF2B5EF4-FFF2-40B4-BE49-F238E27FC236}">
                    <a16:creationId xmlns:a16="http://schemas.microsoft.com/office/drawing/2014/main" id="{9EF7FB08-B52A-4C0D-BF32-AC6D91AE998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46" name="Freeform 25">
                <a:extLst>
                  <a:ext uri="{FF2B5EF4-FFF2-40B4-BE49-F238E27FC236}">
                    <a16:creationId xmlns:a16="http://schemas.microsoft.com/office/drawing/2014/main" id="{2A27D708-7911-4EAB-8A9D-E608726B57C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47" name="Freeform 26">
                <a:extLst>
                  <a:ext uri="{FF2B5EF4-FFF2-40B4-BE49-F238E27FC236}">
                    <a16:creationId xmlns:a16="http://schemas.microsoft.com/office/drawing/2014/main" id="{40A3E3AC-335B-4EAB-A5D4-E72C8434ABB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48" name="Freeform 27">
                <a:extLst>
                  <a:ext uri="{FF2B5EF4-FFF2-40B4-BE49-F238E27FC236}">
                    <a16:creationId xmlns:a16="http://schemas.microsoft.com/office/drawing/2014/main" id="{FC4E923E-7CEC-4950-8C12-F40EAE7A367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49" name="Freeform 28">
                <a:extLst>
                  <a:ext uri="{FF2B5EF4-FFF2-40B4-BE49-F238E27FC236}">
                    <a16:creationId xmlns:a16="http://schemas.microsoft.com/office/drawing/2014/main" id="{23A92FB5-3211-4195-8FFA-A8F49F6777E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50" name="Freeform 29">
                <a:extLst>
                  <a:ext uri="{FF2B5EF4-FFF2-40B4-BE49-F238E27FC236}">
                    <a16:creationId xmlns:a16="http://schemas.microsoft.com/office/drawing/2014/main" id="{BB88442A-84E1-4264-BD24-B14020F21EF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51" name="Freeform 30">
                <a:extLst>
                  <a:ext uri="{FF2B5EF4-FFF2-40B4-BE49-F238E27FC236}">
                    <a16:creationId xmlns:a16="http://schemas.microsoft.com/office/drawing/2014/main" id="{B47AD665-0844-40BF-AE62-BA493929C50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52" name="Freeform 31">
                <a:extLst>
                  <a:ext uri="{FF2B5EF4-FFF2-40B4-BE49-F238E27FC236}">
                    <a16:creationId xmlns:a16="http://schemas.microsoft.com/office/drawing/2014/main" id="{01D8E540-292C-4867-BD21-43910262E9F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grpSp>
        <p:grpSp>
          <p:nvGrpSpPr>
            <p:cNvPr id="15" name="Group 14">
              <a:extLst>
                <a:ext uri="{FF2B5EF4-FFF2-40B4-BE49-F238E27FC236}">
                  <a16:creationId xmlns:a16="http://schemas.microsoft.com/office/drawing/2014/main" id="{A00C8F50-D632-4BE8-B5BF-8AEAE2D13262}"/>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11364912" y="0"/>
              <a:ext cx="674688" cy="6848476"/>
              <a:chOff x="11364912" y="0"/>
              <a:chExt cx="674688" cy="6848476"/>
            </a:xfrm>
            <a:grpFill/>
          </p:grpSpPr>
          <p:sp>
            <p:nvSpPr>
              <p:cNvPr id="16" name="Freeform 32">
                <a:extLst>
                  <a:ext uri="{FF2B5EF4-FFF2-40B4-BE49-F238E27FC236}">
                    <a16:creationId xmlns:a16="http://schemas.microsoft.com/office/drawing/2014/main" id="{7870CC07-8D37-4F4D-A73B-9762FFAB17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17" name="Freeform 33">
                <a:extLst>
                  <a:ext uri="{FF2B5EF4-FFF2-40B4-BE49-F238E27FC236}">
                    <a16:creationId xmlns:a16="http://schemas.microsoft.com/office/drawing/2014/main" id="{06B84BAB-C27B-4804-9496-FDDA7FF6F24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18" name="Freeform 34">
                <a:extLst>
                  <a:ext uri="{FF2B5EF4-FFF2-40B4-BE49-F238E27FC236}">
                    <a16:creationId xmlns:a16="http://schemas.microsoft.com/office/drawing/2014/main" id="{45E90447-AF32-4C90-8940-D5EBE9F6406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19" name="Freeform 35">
                <a:extLst>
                  <a:ext uri="{FF2B5EF4-FFF2-40B4-BE49-F238E27FC236}">
                    <a16:creationId xmlns:a16="http://schemas.microsoft.com/office/drawing/2014/main" id="{DFD35AB5-2871-471E-87D3-C3C024C31EA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20" name="Freeform 36">
                <a:extLst>
                  <a:ext uri="{FF2B5EF4-FFF2-40B4-BE49-F238E27FC236}">
                    <a16:creationId xmlns:a16="http://schemas.microsoft.com/office/drawing/2014/main" id="{60EED77B-C4CD-44DE-B7AA-472CBEE6ECA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21" name="Freeform 37">
                <a:extLst>
                  <a:ext uri="{FF2B5EF4-FFF2-40B4-BE49-F238E27FC236}">
                    <a16:creationId xmlns:a16="http://schemas.microsoft.com/office/drawing/2014/main" id="{68122908-2E24-4971-A70E-29CFE953E57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22" name="Freeform 38">
                <a:extLst>
                  <a:ext uri="{FF2B5EF4-FFF2-40B4-BE49-F238E27FC236}">
                    <a16:creationId xmlns:a16="http://schemas.microsoft.com/office/drawing/2014/main" id="{43930918-848F-4F70-8C42-426DCCB4D45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23" name="Freeform 39">
                <a:extLst>
                  <a:ext uri="{FF2B5EF4-FFF2-40B4-BE49-F238E27FC236}">
                    <a16:creationId xmlns:a16="http://schemas.microsoft.com/office/drawing/2014/main" id="{7C2C1A0B-06A1-4F89-9A58-66CAB57F1F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24" name="Freeform 40">
                <a:extLst>
                  <a:ext uri="{FF2B5EF4-FFF2-40B4-BE49-F238E27FC236}">
                    <a16:creationId xmlns:a16="http://schemas.microsoft.com/office/drawing/2014/main" id="{F26FAEF0-6EA1-41B4-AC1D-0BC56E43EFE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25" name="Rectangle 41">
                <a:extLst>
                  <a:ext uri="{FF2B5EF4-FFF2-40B4-BE49-F238E27FC236}">
                    <a16:creationId xmlns:a16="http://schemas.microsoft.com/office/drawing/2014/main" id="{563F085C-A9C1-47AB-9656-468B79DE5A2B}"/>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1939587" y="6596063"/>
                <a:ext cx="23813" cy="252413"/>
              </a:xfrm>
              <a:prstGeom prst="rect">
                <a:avLst/>
              </a:pr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miter lim="800000"/>
                    <a:headEnd/>
                    <a:tailEnd/>
                  </a14:hiddenLine>
                </a:ext>
              </a:extLst>
            </p:spPr>
          </p:sp>
        </p:grpSp>
      </p:grpSp>
      <p:sp>
        <p:nvSpPr>
          <p:cNvPr id="2" name="Title 1">
            <a:extLst>
              <a:ext uri="{FF2B5EF4-FFF2-40B4-BE49-F238E27FC236}">
                <a16:creationId xmlns:a16="http://schemas.microsoft.com/office/drawing/2014/main" id="{2AD2FCAE-AFEC-48C0-A188-4DBFFD3D97BA}"/>
              </a:ext>
            </a:extLst>
          </p:cNvPr>
          <p:cNvSpPr>
            <a:spLocks noGrp="1"/>
          </p:cNvSpPr>
          <p:nvPr>
            <p:ph type="title"/>
          </p:nvPr>
        </p:nvSpPr>
        <p:spPr>
          <a:xfrm>
            <a:off x="1141412" y="618518"/>
            <a:ext cx="5894387" cy="1478570"/>
          </a:xfrm>
        </p:spPr>
        <p:txBody>
          <a:bodyPr vert="horz" lIns="91440" tIns="45720" rIns="91440" bIns="45720" rtlCol="0" anchor="b">
            <a:normAutofit/>
          </a:bodyPr>
          <a:lstStyle/>
          <a:p>
            <a:r>
              <a:rPr lang="en-US" sz="3600" dirty="0"/>
              <a:t>experiment</a:t>
            </a:r>
          </a:p>
        </p:txBody>
      </p:sp>
      <p:sp>
        <p:nvSpPr>
          <p:cNvPr id="4" name="Text Placeholder 3">
            <a:extLst>
              <a:ext uri="{FF2B5EF4-FFF2-40B4-BE49-F238E27FC236}">
                <a16:creationId xmlns:a16="http://schemas.microsoft.com/office/drawing/2014/main" id="{B8318F71-EB0D-4C7B-8317-8431CC4FA831}"/>
              </a:ext>
            </a:extLst>
          </p:cNvPr>
          <p:cNvSpPr>
            <a:spLocks noGrp="1"/>
          </p:cNvSpPr>
          <p:nvPr>
            <p:ph type="body" sz="half" idx="2"/>
          </p:nvPr>
        </p:nvSpPr>
        <p:spPr>
          <a:xfrm>
            <a:off x="1141412" y="2249487"/>
            <a:ext cx="5894388" cy="3541714"/>
          </a:xfrm>
        </p:spPr>
        <p:txBody>
          <a:bodyPr vert="horz" lIns="91440" tIns="45720" rIns="91440" bIns="45720" rtlCol="0">
            <a:normAutofit/>
          </a:bodyPr>
          <a:lstStyle/>
          <a:p>
            <a:pPr indent="-228600">
              <a:buFont typeface="Arial" panose="020B0604020202020204" pitchFamily="34" charset="0"/>
              <a:buChar char="•"/>
            </a:pPr>
            <a:r>
              <a:rPr lang="en-US" dirty="0"/>
              <a:t>TurtleBot Burger</a:t>
            </a:r>
          </a:p>
          <a:p>
            <a:pPr lvl="1" indent="-228600">
              <a:buFont typeface="Arial" panose="020B0604020202020204" pitchFamily="34" charset="0"/>
              <a:buChar char="•"/>
            </a:pPr>
            <a:r>
              <a:rPr lang="en-US" dirty="0"/>
              <a:t>Too small to support OpenManipulator</a:t>
            </a:r>
          </a:p>
          <a:p>
            <a:pPr lvl="1" indent="-228600">
              <a:buFont typeface="Arial" panose="020B0604020202020204" pitchFamily="34" charset="0"/>
              <a:buChar char="•"/>
            </a:pPr>
            <a:r>
              <a:rPr lang="en-US" dirty="0"/>
              <a:t>ROS Controlled</a:t>
            </a:r>
          </a:p>
          <a:p>
            <a:pPr lvl="1" indent="-228600">
              <a:buFont typeface="Arial" panose="020B0604020202020204" pitchFamily="34" charset="0"/>
              <a:buChar char="•"/>
            </a:pPr>
            <a:r>
              <a:rPr lang="en-US" dirty="0"/>
              <a:t>Python listener file</a:t>
            </a:r>
          </a:p>
          <a:p>
            <a:pPr indent="-228600">
              <a:buFont typeface="Arial" panose="020B0604020202020204" pitchFamily="34" charset="0"/>
              <a:buChar char="•"/>
            </a:pPr>
            <a:r>
              <a:rPr lang="en-US" dirty="0"/>
              <a:t>Setup</a:t>
            </a:r>
          </a:p>
          <a:p>
            <a:pPr lvl="1" indent="-228600">
              <a:buFont typeface="Arial" panose="020B0604020202020204" pitchFamily="34" charset="0"/>
              <a:buChar char="•"/>
            </a:pPr>
            <a:r>
              <a:rPr lang="en-US" dirty="0"/>
              <a:t>Map of environmental generated with SLAM</a:t>
            </a:r>
          </a:p>
          <a:p>
            <a:pPr lvl="1" indent="-228600">
              <a:buFont typeface="Arial" panose="020B0604020202020204" pitchFamily="34" charset="0"/>
              <a:buChar char="•"/>
            </a:pPr>
            <a:r>
              <a:rPr lang="en-US" dirty="0"/>
              <a:t>Three markers placed at key positions</a:t>
            </a:r>
          </a:p>
          <a:p>
            <a:pPr marL="228600" lvl="1"/>
            <a:endParaRPr lang="en-US" dirty="0"/>
          </a:p>
        </p:txBody>
      </p:sp>
      <p:pic>
        <p:nvPicPr>
          <p:cNvPr id="6" name="Content Placeholder 5">
            <a:extLst>
              <a:ext uri="{FF2B5EF4-FFF2-40B4-BE49-F238E27FC236}">
                <a16:creationId xmlns:a16="http://schemas.microsoft.com/office/drawing/2014/main" id="{9CEAFC0B-FF50-47F5-B024-AB42D10C01DD}"/>
              </a:ext>
            </a:extLst>
          </p:cNvPr>
          <p:cNvPicPr>
            <a:picLocks noGrp="1" noChangeAspect="1"/>
          </p:cNvPicPr>
          <p:nvPr>
            <p:ph idx="1"/>
          </p:nvPr>
        </p:nvPicPr>
        <p:blipFill rotWithShape="1">
          <a:blip r:embed="rId6"/>
          <a:srcRect r="5650" b="1"/>
          <a:stretch/>
        </p:blipFill>
        <p:spPr>
          <a:xfrm>
            <a:off x="7619998" y="780235"/>
            <a:ext cx="3425199" cy="4840332"/>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pic>
      <p:pic>
        <p:nvPicPr>
          <p:cNvPr id="8" name="Picture 7">
            <a:extLst>
              <a:ext uri="{FF2B5EF4-FFF2-40B4-BE49-F238E27FC236}">
                <a16:creationId xmlns:a16="http://schemas.microsoft.com/office/drawing/2014/main" id="{76D39BDA-0D1A-4185-ADC5-C5D4E7756FE2}"/>
              </a:ext>
            </a:extLst>
          </p:cNvPr>
          <p:cNvPicPr>
            <a:picLocks noChangeAspect="1"/>
          </p:cNvPicPr>
          <p:nvPr/>
        </p:nvPicPr>
        <p:blipFill>
          <a:blip r:embed="rId7"/>
          <a:stretch>
            <a:fillRect/>
          </a:stretch>
        </p:blipFill>
        <p:spPr>
          <a:xfrm>
            <a:off x="1679821" y="4620247"/>
            <a:ext cx="5367885" cy="892639"/>
          </a:xfrm>
          <a:prstGeom prst="rect">
            <a:avLst/>
          </a:prstGeom>
          <a:solidFill>
            <a:schemeClr val="tx1"/>
          </a:solidFill>
        </p:spPr>
      </p:pic>
      <p:pic>
        <p:nvPicPr>
          <p:cNvPr id="53" name="Audio 52">
            <a:hlinkClick r:id="" action="ppaction://media"/>
            <a:extLst>
              <a:ext uri="{FF2B5EF4-FFF2-40B4-BE49-F238E27FC236}">
                <a16:creationId xmlns:a16="http://schemas.microsoft.com/office/drawing/2014/main" id="{74B4C190-7C65-45EA-8837-C2698C2B76C0}"/>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3921717890"/>
      </p:ext>
    </p:extLst>
  </p:cSld>
  <p:clrMapOvr>
    <a:masterClrMapping/>
  </p:clrMapOvr>
  <mc:AlternateContent xmlns:mc="http://schemas.openxmlformats.org/markup-compatibility/2006" xmlns:p14="http://schemas.microsoft.com/office/powerpoint/2010/main">
    <mc:Choice Requires="p14">
      <p:transition spd="slow" p14:dur="2000" advTm="70387"/>
    </mc:Choice>
    <mc:Fallback xmlns="">
      <p:transition spd="slow" advTm="7038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3"/>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TurtleBot_Burger">
            <a:hlinkClick r:id="" action="ppaction://media"/>
            <a:extLst>
              <a:ext uri="{FF2B5EF4-FFF2-40B4-BE49-F238E27FC236}">
                <a16:creationId xmlns:a16="http://schemas.microsoft.com/office/drawing/2014/main" id="{4525F628-3F67-4B6E-9EE4-A6A9B3F04FFB}"/>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872330" y="724616"/>
            <a:ext cx="10447337" cy="598098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Title 1">
            <a:extLst>
              <a:ext uri="{FF2B5EF4-FFF2-40B4-BE49-F238E27FC236}">
                <a16:creationId xmlns:a16="http://schemas.microsoft.com/office/drawing/2014/main" id="{89084FD3-0C53-4D2F-A37E-5D37237AE533}"/>
              </a:ext>
            </a:extLst>
          </p:cNvPr>
          <p:cNvSpPr txBox="1">
            <a:spLocks/>
          </p:cNvSpPr>
          <p:nvPr/>
        </p:nvSpPr>
        <p:spPr>
          <a:xfrm>
            <a:off x="2647050" y="152401"/>
            <a:ext cx="6897899" cy="1639884"/>
          </a:xfrm>
          <a:prstGeom prst="rect">
            <a:avLst/>
          </a:prstGeom>
        </p:spPr>
        <p:txBody>
          <a:bodyPr/>
          <a:lst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a:lstStyle>
          <a:p>
            <a:r>
              <a:rPr lang="en-US" dirty="0"/>
              <a:t>Experimental: </a:t>
            </a:r>
            <a:r>
              <a:rPr lang="en-US" dirty="0" err="1"/>
              <a:t>Turtlebot</a:t>
            </a:r>
            <a:r>
              <a:rPr lang="en-US" dirty="0"/>
              <a:t> burger</a:t>
            </a:r>
          </a:p>
        </p:txBody>
      </p:sp>
      <p:pic>
        <p:nvPicPr>
          <p:cNvPr id="7" name="Audio 6">
            <a:hlinkClick r:id="" action="ppaction://media"/>
            <a:extLst>
              <a:ext uri="{FF2B5EF4-FFF2-40B4-BE49-F238E27FC236}">
                <a16:creationId xmlns:a16="http://schemas.microsoft.com/office/drawing/2014/main" id="{AE314C51-EB34-4397-9F72-7C43130C4D2C}"/>
              </a:ext>
            </a:extLst>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2330956747"/>
      </p:ext>
    </p:extLst>
  </p:cSld>
  <p:clrMapOvr>
    <a:masterClrMapping/>
  </p:clrMapOvr>
  <mc:AlternateContent xmlns:mc="http://schemas.openxmlformats.org/markup-compatibility/2006" xmlns:p14="http://schemas.microsoft.com/office/powerpoint/2010/main">
    <mc:Choice Requires="p14">
      <p:transition spd="slow" p14:dur="2000" advTm="59179"/>
    </mc:Choice>
    <mc:Fallback xmlns="">
      <p:transition spd="slow" advTm="5917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3647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2"/>
                </p:tgtEl>
              </p:cMediaNode>
            </p:video>
            <p:seq concurrent="1" nextAc="seek">
              <p:cTn id="12" restart="whenNotActive" fill="hold" evtFilter="cancelBubble" nodeType="interactiveSeq">
                <p:stCondLst>
                  <p:cond evt="onClick" delay="0">
                    <p:tgtEl>
                      <p:spTgt spid="2"/>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2"/>
                                        </p:tgtEl>
                                      </p:cBhvr>
                                    </p:cmd>
                                  </p:childTnLst>
                                </p:cTn>
                              </p:par>
                            </p:childTnLst>
                          </p:cTn>
                        </p:par>
                      </p:childTnLst>
                    </p:cTn>
                  </p:par>
                </p:childTnLst>
              </p:cTn>
              <p:nextCondLst>
                <p:cond evt="onClick" delay="0">
                  <p:tgtEl>
                    <p:spTgt spid="2"/>
                  </p:tgtEl>
                </p:cond>
              </p:nextCondLst>
            </p:seq>
            <p:audio isNarration="1">
              <p:cMediaNode vol="80000" showWhenStopped="0">
                <p:cTn id="17" fill="hold" display="0">
                  <p:stCondLst>
                    <p:cond delay="indefinite"/>
                  </p:stCondLst>
                  <p:endCondLst>
                    <p:cond evt="onStopAudio" delay="0">
                      <p:tgtEl>
                        <p:sldTgt/>
                      </p:tgtEl>
                    </p:cond>
                  </p:endCondLst>
                </p:cTn>
                <p:tgtEl>
                  <p:spTgt spid="7"/>
                </p:tgtEl>
              </p:cMediaNode>
            </p:audio>
          </p:childTnLst>
        </p:cTn>
      </p:par>
    </p:tnLst>
  </p:timing>
  <p:extLst>
    <p:ext uri="{E180D4A7-C9FB-4DFB-919C-405C955672EB}">
      <p14:showEvtLst xmlns:p14="http://schemas.microsoft.com/office/powerpoint/2010/main">
        <p14:playEvt time="20097" objId="2"/>
        <p14:triggerEvt type="onClick" time="20097" objId="2"/>
        <p14:stopEvt time="56596" objId="2"/>
      </p14:showEvtLst>
    </p:ext>
  </p:extLs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D2FCAE-AFEC-48C0-A188-4DBFFD3D97BA}"/>
              </a:ext>
            </a:extLst>
          </p:cNvPr>
          <p:cNvSpPr>
            <a:spLocks noGrp="1"/>
          </p:cNvSpPr>
          <p:nvPr>
            <p:ph type="title"/>
          </p:nvPr>
        </p:nvSpPr>
        <p:spPr>
          <a:xfrm>
            <a:off x="3718358" y="0"/>
            <a:ext cx="5481061" cy="683924"/>
          </a:xfrm>
        </p:spPr>
        <p:txBody>
          <a:bodyPr vert="horz" lIns="91440" tIns="45720" rIns="91440" bIns="45720" rtlCol="0" anchor="b">
            <a:normAutofit/>
          </a:bodyPr>
          <a:lstStyle/>
          <a:p>
            <a:r>
              <a:rPr lang="en-US" sz="3600" dirty="0"/>
              <a:t>Results: mobile robot</a:t>
            </a:r>
          </a:p>
        </p:txBody>
      </p:sp>
      <p:sp>
        <p:nvSpPr>
          <p:cNvPr id="4" name="Text Placeholder 3">
            <a:extLst>
              <a:ext uri="{FF2B5EF4-FFF2-40B4-BE49-F238E27FC236}">
                <a16:creationId xmlns:a16="http://schemas.microsoft.com/office/drawing/2014/main" id="{B8318F71-EB0D-4C7B-8317-8431CC4FA831}"/>
              </a:ext>
            </a:extLst>
          </p:cNvPr>
          <p:cNvSpPr>
            <a:spLocks noGrp="1"/>
          </p:cNvSpPr>
          <p:nvPr>
            <p:ph type="body" sz="half" idx="2"/>
          </p:nvPr>
        </p:nvSpPr>
        <p:spPr>
          <a:xfrm>
            <a:off x="1141412" y="2249487"/>
            <a:ext cx="4026333" cy="3541714"/>
          </a:xfrm>
        </p:spPr>
        <p:txBody>
          <a:bodyPr vert="horz" lIns="91440" tIns="45720" rIns="91440" bIns="45720" rtlCol="0">
            <a:normAutofit/>
          </a:bodyPr>
          <a:lstStyle/>
          <a:p>
            <a:pPr indent="-228600">
              <a:buFont typeface="Arial" panose="020B0604020202020204" pitchFamily="34" charset="0"/>
              <a:buChar char="•"/>
            </a:pPr>
            <a:endParaRPr lang="en-US" dirty="0"/>
          </a:p>
        </p:txBody>
      </p:sp>
      <p:pic>
        <p:nvPicPr>
          <p:cNvPr id="6" name="Content Placeholder 5">
            <a:extLst>
              <a:ext uri="{FF2B5EF4-FFF2-40B4-BE49-F238E27FC236}">
                <a16:creationId xmlns:a16="http://schemas.microsoft.com/office/drawing/2014/main" id="{AF254931-B380-4221-9C95-E217AAF0AAAF}"/>
              </a:ext>
            </a:extLst>
          </p:cNvPr>
          <p:cNvPicPr>
            <a:picLocks noGrp="1" noChangeAspect="1"/>
          </p:cNvPicPr>
          <p:nvPr>
            <p:ph idx="1"/>
          </p:nvPr>
        </p:nvPicPr>
        <p:blipFill>
          <a:blip r:embed="rId4"/>
          <a:stretch>
            <a:fillRect/>
          </a:stretch>
        </p:blipFill>
        <p:spPr>
          <a:xfrm>
            <a:off x="401012" y="710800"/>
            <a:ext cx="3624266" cy="2718200"/>
          </a:xfrm>
        </p:spPr>
      </p:pic>
      <p:pic>
        <p:nvPicPr>
          <p:cNvPr id="8" name="Picture 7">
            <a:extLst>
              <a:ext uri="{FF2B5EF4-FFF2-40B4-BE49-F238E27FC236}">
                <a16:creationId xmlns:a16="http://schemas.microsoft.com/office/drawing/2014/main" id="{5BCA88B3-DF84-49E2-9F77-121E4782E83E}"/>
              </a:ext>
            </a:extLst>
          </p:cNvPr>
          <p:cNvPicPr>
            <a:picLocks noChangeAspect="1"/>
          </p:cNvPicPr>
          <p:nvPr/>
        </p:nvPicPr>
        <p:blipFill>
          <a:blip r:embed="rId5"/>
          <a:stretch>
            <a:fillRect/>
          </a:stretch>
        </p:blipFill>
        <p:spPr>
          <a:xfrm>
            <a:off x="4233582" y="701634"/>
            <a:ext cx="3624266" cy="2718200"/>
          </a:xfrm>
          <a:prstGeom prst="rect">
            <a:avLst/>
          </a:prstGeom>
        </p:spPr>
      </p:pic>
      <p:pic>
        <p:nvPicPr>
          <p:cNvPr id="10" name="Picture 9">
            <a:extLst>
              <a:ext uri="{FF2B5EF4-FFF2-40B4-BE49-F238E27FC236}">
                <a16:creationId xmlns:a16="http://schemas.microsoft.com/office/drawing/2014/main" id="{6680D87F-9F87-42C3-AE3B-9EAD6F0AF5E6}"/>
              </a:ext>
            </a:extLst>
          </p:cNvPr>
          <p:cNvPicPr>
            <a:picLocks noChangeAspect="1"/>
          </p:cNvPicPr>
          <p:nvPr/>
        </p:nvPicPr>
        <p:blipFill>
          <a:blip r:embed="rId6"/>
          <a:stretch>
            <a:fillRect/>
          </a:stretch>
        </p:blipFill>
        <p:spPr>
          <a:xfrm>
            <a:off x="8066151" y="683924"/>
            <a:ext cx="3660101" cy="2745076"/>
          </a:xfrm>
          <a:prstGeom prst="rect">
            <a:avLst/>
          </a:prstGeom>
        </p:spPr>
      </p:pic>
      <p:pic>
        <p:nvPicPr>
          <p:cNvPr id="12" name="Picture 11">
            <a:extLst>
              <a:ext uri="{FF2B5EF4-FFF2-40B4-BE49-F238E27FC236}">
                <a16:creationId xmlns:a16="http://schemas.microsoft.com/office/drawing/2014/main" id="{A8E1F258-5539-4166-8DB5-D807BAB8925A}"/>
              </a:ext>
            </a:extLst>
          </p:cNvPr>
          <p:cNvPicPr>
            <a:picLocks noChangeAspect="1"/>
          </p:cNvPicPr>
          <p:nvPr/>
        </p:nvPicPr>
        <p:blipFill>
          <a:blip r:embed="rId7"/>
          <a:stretch>
            <a:fillRect/>
          </a:stretch>
        </p:blipFill>
        <p:spPr>
          <a:xfrm>
            <a:off x="401012" y="3617752"/>
            <a:ext cx="3624268" cy="2718201"/>
          </a:xfrm>
          <a:prstGeom prst="rect">
            <a:avLst/>
          </a:prstGeom>
        </p:spPr>
      </p:pic>
      <p:pic>
        <p:nvPicPr>
          <p:cNvPr id="14" name="Picture 13">
            <a:extLst>
              <a:ext uri="{FF2B5EF4-FFF2-40B4-BE49-F238E27FC236}">
                <a16:creationId xmlns:a16="http://schemas.microsoft.com/office/drawing/2014/main" id="{1E86CEB1-FFA5-4D01-BDA4-1AA1B694365D}"/>
              </a:ext>
            </a:extLst>
          </p:cNvPr>
          <p:cNvPicPr>
            <a:picLocks noChangeAspect="1"/>
          </p:cNvPicPr>
          <p:nvPr/>
        </p:nvPicPr>
        <p:blipFill>
          <a:blip r:embed="rId8"/>
          <a:stretch>
            <a:fillRect/>
          </a:stretch>
        </p:blipFill>
        <p:spPr>
          <a:xfrm>
            <a:off x="4233582" y="3617752"/>
            <a:ext cx="3624266" cy="2718200"/>
          </a:xfrm>
          <a:prstGeom prst="rect">
            <a:avLst/>
          </a:prstGeom>
        </p:spPr>
      </p:pic>
      <p:pic>
        <p:nvPicPr>
          <p:cNvPr id="57" name="Picture 56">
            <a:extLst>
              <a:ext uri="{FF2B5EF4-FFF2-40B4-BE49-F238E27FC236}">
                <a16:creationId xmlns:a16="http://schemas.microsoft.com/office/drawing/2014/main" id="{D779A09C-E4E1-408C-85FB-369E175FB984}"/>
              </a:ext>
            </a:extLst>
          </p:cNvPr>
          <p:cNvPicPr>
            <a:picLocks noChangeAspect="1"/>
          </p:cNvPicPr>
          <p:nvPr/>
        </p:nvPicPr>
        <p:blipFill>
          <a:blip r:embed="rId9"/>
          <a:stretch>
            <a:fillRect/>
          </a:stretch>
        </p:blipFill>
        <p:spPr>
          <a:xfrm>
            <a:off x="8066150" y="3617752"/>
            <a:ext cx="3624266" cy="2718200"/>
          </a:xfrm>
          <a:prstGeom prst="rect">
            <a:avLst/>
          </a:prstGeom>
        </p:spPr>
      </p:pic>
      <p:pic>
        <p:nvPicPr>
          <p:cNvPr id="65" name="Audio 64">
            <a:hlinkClick r:id="" action="ppaction://media"/>
            <a:extLst>
              <a:ext uri="{FF2B5EF4-FFF2-40B4-BE49-F238E27FC236}">
                <a16:creationId xmlns:a16="http://schemas.microsoft.com/office/drawing/2014/main" id="{3CFA988C-6D12-4695-9B46-1AB8F2D885EB}"/>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1438620047"/>
      </p:ext>
    </p:extLst>
  </p:cSld>
  <p:clrMapOvr>
    <a:masterClrMapping/>
  </p:clrMapOvr>
  <mc:AlternateContent xmlns:mc="http://schemas.openxmlformats.org/markup-compatibility/2006" xmlns:p14="http://schemas.microsoft.com/office/powerpoint/2010/main">
    <mc:Choice Requires="p14">
      <p:transition spd="slow" p14:dur="2000" advTm="99274"/>
    </mc:Choice>
    <mc:Fallback xmlns="">
      <p:transition spd="slow" advTm="992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5"/>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D2FCAE-AFEC-48C0-A188-4DBFFD3D97BA}"/>
              </a:ext>
            </a:extLst>
          </p:cNvPr>
          <p:cNvSpPr>
            <a:spLocks noGrp="1"/>
          </p:cNvSpPr>
          <p:nvPr>
            <p:ph type="title"/>
          </p:nvPr>
        </p:nvSpPr>
        <p:spPr>
          <a:xfrm>
            <a:off x="3148806" y="618518"/>
            <a:ext cx="5894387" cy="360813"/>
          </a:xfrm>
        </p:spPr>
        <p:txBody>
          <a:bodyPr vert="horz" lIns="91440" tIns="45720" rIns="91440" bIns="45720" rtlCol="0" anchor="b">
            <a:normAutofit fontScale="90000"/>
          </a:bodyPr>
          <a:lstStyle/>
          <a:p>
            <a:r>
              <a:rPr lang="en-US" sz="3600" dirty="0"/>
              <a:t>Results: manipulator arm</a:t>
            </a:r>
          </a:p>
        </p:txBody>
      </p:sp>
      <p:pic>
        <p:nvPicPr>
          <p:cNvPr id="1026" name="Picture 2" descr="https://lh3.googleusercontent.com/jHuNOq2TvDUfjeaDho7fTnW7KZa8kEtxFZrfj_9Gvvq_yRFUmuantxeCfPoh7s9-9_Rr3Uf8butG6qik7YSal4gFaY5liFjF106KuCEZHCM577-P9EFC2SwFNG16M3GX8lF_00QN">
            <a:extLst>
              <a:ext uri="{FF2B5EF4-FFF2-40B4-BE49-F238E27FC236}">
                <a16:creationId xmlns:a16="http://schemas.microsoft.com/office/drawing/2014/main" id="{04EA07C9-27BB-9845-BAC6-D09A8F77DDFC}"/>
              </a:ext>
            </a:extLst>
          </p:cNvPr>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777537" y="979200"/>
            <a:ext cx="3383530" cy="254124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lh4.googleusercontent.com/wQ-0aKw2Frtu_xm8-UqIIRhMqbWt8jtvMO_Z5NeXIf3Xbrz5NHTxNHuWbBX5wEZeFiNHYCE87CVRQDqI1efLphQHORYymlik6D6kjdAIixZX0uwuhn-4dC92DJthRSS9xHpkImcl">
            <a:extLst>
              <a:ext uri="{FF2B5EF4-FFF2-40B4-BE49-F238E27FC236}">
                <a16:creationId xmlns:a16="http://schemas.microsoft.com/office/drawing/2014/main" id="{ACB1B358-8F55-3347-BCE3-C244E5DA0D9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2912" y="3694897"/>
            <a:ext cx="3392780" cy="254458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s://lh4.googleusercontent.com/1TzsfK72eisZSbsmrvTSyU376ZNsNQ3_J57nNSl3CBAk2IALn3vFGeqNKVH6kfs2h-EH5Kwy9GOcEiI23_ADOo2VrGFip37yAaTUrWy7YLJOros42MzCWhtuGIF0tlT_qGrKe4FV">
            <a:extLst>
              <a:ext uri="{FF2B5EF4-FFF2-40B4-BE49-F238E27FC236}">
                <a16:creationId xmlns:a16="http://schemas.microsoft.com/office/drawing/2014/main" id="{DE6C1458-A7DD-814D-8C27-9E1B0162CEB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99609" y="975861"/>
            <a:ext cx="3392780" cy="2544585"/>
          </a:xfrm>
          <a:prstGeom prst="rect">
            <a:avLst/>
          </a:prstGeom>
          <a:solidFill>
            <a:schemeClr val="tx1"/>
          </a:solidFill>
        </p:spPr>
      </p:pic>
      <p:pic>
        <p:nvPicPr>
          <p:cNvPr id="1034" name="Picture 10" descr="https://lh5.googleusercontent.com/k5XTrpnsvsFFggW5eL7qpHfUmb6tPa663JVUYCh94MDLeBgLhdhf7-54ZIiUl0NECmfQXA0yyJUkX4arD8c93DoLNn12-gYnoip1J9cFyAbj5WEnS-Pezp3vS59sN7nPcENFdtZI">
            <a:extLst>
              <a:ext uri="{FF2B5EF4-FFF2-40B4-BE49-F238E27FC236}">
                <a16:creationId xmlns:a16="http://schemas.microsoft.com/office/drawing/2014/main" id="{CD8DB603-D0C7-4A4B-A467-B2986BD94E3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99609" y="3694897"/>
            <a:ext cx="3392780" cy="2544585"/>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https://lh5.googleusercontent.com/q_yQFVmfBlgZKM3o6cJ6TEM7F_goaup190dHqHYV7PdEzfeeFMUsRtLIfMbIzRRYyJPucFAZRD6HVtx5qui7iH8QMKYxTpt7k9mi4O143N4a9MgTnyUR4B4TQa7_rX2HWJgAhVGu">
            <a:extLst>
              <a:ext uri="{FF2B5EF4-FFF2-40B4-BE49-F238E27FC236}">
                <a16:creationId xmlns:a16="http://schemas.microsoft.com/office/drawing/2014/main" id="{8CEAD797-3296-7144-87D3-DE08EE6210B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969995" y="975861"/>
            <a:ext cx="3392780" cy="2544586"/>
          </a:xfrm>
          <a:prstGeom prst="rect">
            <a:avLst/>
          </a:prstGeom>
          <a:solidFill>
            <a:schemeClr val="tx1"/>
          </a:solidFill>
        </p:spPr>
      </p:pic>
      <p:pic>
        <p:nvPicPr>
          <p:cNvPr id="1038" name="Picture 14" descr="https://lh5.googleusercontent.com/IO-OEU4H5QqH8xyufd4AO1dAbihszhU1SpIentM85zkIDy11uOq99ciSgkOCFqLmcZN3Sz6Q0d9ZaStzw0WGxzwf62Uh_OvlP5eqw4iMWjMwrcDPYqcnAbgIT-L5QRuxM2QDEjD3">
            <a:extLst>
              <a:ext uri="{FF2B5EF4-FFF2-40B4-BE49-F238E27FC236}">
                <a16:creationId xmlns:a16="http://schemas.microsoft.com/office/drawing/2014/main" id="{8C0B33B0-8E01-E646-8380-0C267D3EB60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026306" y="3694897"/>
            <a:ext cx="3392780" cy="2544585"/>
          </a:xfrm>
          <a:prstGeom prst="rect">
            <a:avLst/>
          </a:prstGeom>
          <a:solidFill>
            <a:schemeClr val="tx1"/>
          </a:solidFill>
        </p:spPr>
      </p:pic>
      <p:pic>
        <p:nvPicPr>
          <p:cNvPr id="3" name="Audio 2">
            <a:hlinkClick r:id="" action="ppaction://media"/>
            <a:extLst>
              <a:ext uri="{FF2B5EF4-FFF2-40B4-BE49-F238E27FC236}">
                <a16:creationId xmlns:a16="http://schemas.microsoft.com/office/drawing/2014/main" id="{5436A17D-2E7B-EA47-AAD3-CF0ACB6BA1A6}"/>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67114069"/>
      </p:ext>
    </p:extLst>
  </p:cSld>
  <p:clrMapOvr>
    <a:masterClrMapping/>
  </p:clrMapOvr>
  <mc:AlternateContent xmlns:mc="http://schemas.openxmlformats.org/markup-compatibility/2006" xmlns:p14="http://schemas.microsoft.com/office/powerpoint/2010/main">
    <mc:Choice Requires="p14">
      <p:transition spd="slow" p14:dur="2000" advTm="83744"/>
    </mc:Choice>
    <mc:Fallback xmlns="">
      <p:transition spd="slow" advTm="8374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4">
            <a:duotone>
              <a:schemeClr val="bg2">
                <a:shade val="48000"/>
                <a:hueMod val="106000"/>
                <a:satMod val="140000"/>
                <a:lumMod val="42000"/>
              </a:schemeClr>
              <a:schemeClr val="bg2">
                <a:tint val="98000"/>
                <a:hueMod val="92000"/>
                <a:satMod val="220000"/>
                <a:lumMod val="90000"/>
              </a:schemeClr>
            </a:duotone>
            <a:extLst/>
          </a:blip>
          <a:stretch/>
        </a:blipFill>
        <a:effectLst/>
      </p:bgPr>
    </p:bg>
    <p:spTree>
      <p:nvGrpSpPr>
        <p:cNvPr id="1" name=""/>
        <p:cNvGrpSpPr/>
        <p:nvPr/>
      </p:nvGrpSpPr>
      <p:grpSpPr>
        <a:xfrm>
          <a:off x="0" y="0"/>
          <a:ext cx="0" cy="0"/>
          <a:chOff x="0" y="0"/>
          <a:chExt cx="0" cy="0"/>
        </a:xfrm>
      </p:grpSpPr>
      <p:pic>
        <p:nvPicPr>
          <p:cNvPr id="70" name="Picture 2">
            <a:extLst>
              <a:ext uri="{FF2B5EF4-FFF2-40B4-BE49-F238E27FC236}">
                <a16:creationId xmlns:a16="http://schemas.microsoft.com/office/drawing/2014/main" id="{519FA62B-A2C9-49F5-8C45-9D5CDCD72B4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5">
            <a:alphaModFix amt="30000"/>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p14="http://schemas.microsoft.com/office/powerpoint/2010/main" xmlns:a14="http://schemas.microsoft.com/office/drawing/2010/main" xmlns:a16="http://schemas.microsoft.com/office/drawing/2014/main" xmlns="">
                <a:solidFill>
                  <a:srgbClr val="FFFFFF"/>
                </a:solidFill>
              </a14:hiddenFill>
            </a:ext>
          </a:extLst>
        </p:spPr>
      </p:pic>
      <p:grpSp>
        <p:nvGrpSpPr>
          <p:cNvPr id="72" name="Group 71">
            <a:extLst>
              <a:ext uri="{FF2B5EF4-FFF2-40B4-BE49-F238E27FC236}">
                <a16:creationId xmlns:a16="http://schemas.microsoft.com/office/drawing/2014/main" id="{A24E966C-35F3-4DB1-8C23-4BC252E4E4A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4288" y="0"/>
            <a:ext cx="12053888" cy="6858001"/>
            <a:chOff x="-14288" y="0"/>
            <a:chExt cx="12053888" cy="6858001"/>
          </a:xfrm>
          <a:gradFill flip="none" rotWithShape="1">
            <a:gsLst>
              <a:gs pos="0">
                <a:schemeClr val="tx2"/>
              </a:gs>
              <a:gs pos="100000">
                <a:schemeClr val="tx2">
                  <a:lumMod val="50000"/>
                </a:schemeClr>
              </a:gs>
            </a:gsLst>
            <a:lin ang="5400000" scaled="0"/>
            <a:tileRect/>
          </a:gradFill>
        </p:grpSpPr>
        <p:grpSp>
          <p:nvGrpSpPr>
            <p:cNvPr id="73" name="Group 72">
              <a:extLst>
                <a:ext uri="{FF2B5EF4-FFF2-40B4-BE49-F238E27FC236}">
                  <a16:creationId xmlns:a16="http://schemas.microsoft.com/office/drawing/2014/main" id="{C24ADCBC-2A94-4F6E-BC8D-278612B7ACF0}"/>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14288" y="0"/>
              <a:ext cx="1220788" cy="6858001"/>
              <a:chOff x="-14288" y="0"/>
              <a:chExt cx="1220788" cy="6858001"/>
            </a:xfrm>
            <a:grpFill/>
          </p:grpSpPr>
          <p:sp>
            <p:nvSpPr>
              <p:cNvPr id="85" name="Rectangle 5">
                <a:extLst>
                  <a:ext uri="{FF2B5EF4-FFF2-40B4-BE49-F238E27FC236}">
                    <a16:creationId xmlns:a16="http://schemas.microsoft.com/office/drawing/2014/main" id="{38F45A3E-0BAF-4E7A-AD24-51B345041D5D}"/>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14300" y="4763"/>
                <a:ext cx="23813" cy="2181225"/>
              </a:xfrm>
              <a:prstGeom prst="rect">
                <a:avLst/>
              </a:pr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miter lim="800000"/>
                    <a:headEnd/>
                    <a:tailEnd/>
                  </a14:hiddenLine>
                </a:ext>
              </a:extLst>
            </p:spPr>
          </p:sp>
          <p:sp>
            <p:nvSpPr>
              <p:cNvPr id="86" name="Freeform 6">
                <a:extLst>
                  <a:ext uri="{FF2B5EF4-FFF2-40B4-BE49-F238E27FC236}">
                    <a16:creationId xmlns:a16="http://schemas.microsoft.com/office/drawing/2014/main" id="{5340FE26-BABB-409C-A32A-B3D10BD2355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87" name="Freeform 7">
                <a:extLst>
                  <a:ext uri="{FF2B5EF4-FFF2-40B4-BE49-F238E27FC236}">
                    <a16:creationId xmlns:a16="http://schemas.microsoft.com/office/drawing/2014/main" id="{A9468B59-1984-42C3-88A4-942CF6EF755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88" name="Freeform 8">
                <a:extLst>
                  <a:ext uri="{FF2B5EF4-FFF2-40B4-BE49-F238E27FC236}">
                    <a16:creationId xmlns:a16="http://schemas.microsoft.com/office/drawing/2014/main" id="{F6B5E914-0078-49CC-AD42-C97DC361CD0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89" name="Freeform 9">
                <a:extLst>
                  <a:ext uri="{FF2B5EF4-FFF2-40B4-BE49-F238E27FC236}">
                    <a16:creationId xmlns:a16="http://schemas.microsoft.com/office/drawing/2014/main" id="{D18B3F5A-0978-48AE-9360-8ABC8CEABB1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90" name="Freeform 10">
                <a:extLst>
                  <a:ext uri="{FF2B5EF4-FFF2-40B4-BE49-F238E27FC236}">
                    <a16:creationId xmlns:a16="http://schemas.microsoft.com/office/drawing/2014/main" id="{27E73F9B-CBFF-473A-9B41-8964B831E9F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91" name="Freeform 11">
                <a:extLst>
                  <a:ext uri="{FF2B5EF4-FFF2-40B4-BE49-F238E27FC236}">
                    <a16:creationId xmlns:a16="http://schemas.microsoft.com/office/drawing/2014/main" id="{558218B5-0904-4C19-8935-1A64432BC2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92" name="Freeform 12">
                <a:extLst>
                  <a:ext uri="{FF2B5EF4-FFF2-40B4-BE49-F238E27FC236}">
                    <a16:creationId xmlns:a16="http://schemas.microsoft.com/office/drawing/2014/main" id="{DBCBCB59-A700-4032-AB43-CB066879962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93" name="Freeform 13">
                <a:extLst>
                  <a:ext uri="{FF2B5EF4-FFF2-40B4-BE49-F238E27FC236}">
                    <a16:creationId xmlns:a16="http://schemas.microsoft.com/office/drawing/2014/main" id="{861A9C11-1685-4F09-B995-D5ECAD153FE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94" name="Freeform 14">
                <a:extLst>
                  <a:ext uri="{FF2B5EF4-FFF2-40B4-BE49-F238E27FC236}">
                    <a16:creationId xmlns:a16="http://schemas.microsoft.com/office/drawing/2014/main" id="{57CCC420-3BF0-4A3E-A4FB-41537B0642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95" name="Freeform 15">
                <a:extLst>
                  <a:ext uri="{FF2B5EF4-FFF2-40B4-BE49-F238E27FC236}">
                    <a16:creationId xmlns:a16="http://schemas.microsoft.com/office/drawing/2014/main" id="{1DEFC6D1-15DA-4DDC-8FD1-B7630B8D607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96" name="Line 16">
                <a:extLst>
                  <a:ext uri="{FF2B5EF4-FFF2-40B4-BE49-F238E27FC236}">
                    <a16:creationId xmlns:a16="http://schemas.microsoft.com/office/drawing/2014/main" id="{0C6F2EE9-81FE-4B46-9513-6EC7D9301243}"/>
                  </a:ext>
                  <a:ext uri="{C183D7F6-B498-43B3-948B-1728B52AA6E4}">
                    <adec:decorative xmlns:adec="http://schemas.microsoft.com/office/drawing/2017/decorative" val="1"/>
                  </a:ext>
                </a:extLst>
              </p:cNvPr>
              <p:cNvSpPr>
                <a:spLocks noChangeShapeType="1"/>
              </p:cNvSpPr>
              <p:nvPr>
                <p:extLst>
                  <p:ext uri="{386F3935-93C4-4BCD-93E2-E3B085C9AB24}">
                    <p16:designElem xmlns:p16="http://schemas.microsoft.com/office/powerpoint/2015/main" val="1"/>
                  </p:ext>
                </p:extLst>
              </p:nvPr>
            </p:nvSpPr>
            <p:spPr bwMode="auto">
              <a:xfrm>
                <a:off x="-4763" y="9525"/>
                <a:ext cx="0" cy="0"/>
              </a:xfrm>
              <a:prstGeom prst="line">
                <a:avLst/>
              </a:prstGeom>
              <a:grpFill/>
              <a:ln w="15" cap="flat">
                <a:solidFill>
                  <a:srgbClr val="FFFFFF"/>
                </a:solidFill>
                <a:prstDash val="solid"/>
                <a:miter lim="800000"/>
                <a:headEnd/>
                <a:tailEnd/>
              </a:ln>
            </p:spPr>
          </p:sp>
          <p:sp>
            <p:nvSpPr>
              <p:cNvPr id="97" name="Freeform 17">
                <a:extLst>
                  <a:ext uri="{FF2B5EF4-FFF2-40B4-BE49-F238E27FC236}">
                    <a16:creationId xmlns:a16="http://schemas.microsoft.com/office/drawing/2014/main" id="{26DF77E9-F68C-4FE0-864E-A4A4DE36169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98" name="Freeform 18">
                <a:extLst>
                  <a:ext uri="{FF2B5EF4-FFF2-40B4-BE49-F238E27FC236}">
                    <a16:creationId xmlns:a16="http://schemas.microsoft.com/office/drawing/2014/main" id="{9D3495ED-B588-4755-B8BB-18D33E4AC41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99" name="Freeform 19">
                <a:extLst>
                  <a:ext uri="{FF2B5EF4-FFF2-40B4-BE49-F238E27FC236}">
                    <a16:creationId xmlns:a16="http://schemas.microsoft.com/office/drawing/2014/main" id="{E76105FE-305A-42A7-B2DD-388B99FAB80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100" name="Freeform 20">
                <a:extLst>
                  <a:ext uri="{FF2B5EF4-FFF2-40B4-BE49-F238E27FC236}">
                    <a16:creationId xmlns:a16="http://schemas.microsoft.com/office/drawing/2014/main" id="{F1883F6E-6FAE-49E2-AE28-02B88BEBF6D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101" name="Rectangle 21">
                <a:extLst>
                  <a:ext uri="{FF2B5EF4-FFF2-40B4-BE49-F238E27FC236}">
                    <a16:creationId xmlns:a16="http://schemas.microsoft.com/office/drawing/2014/main" id="{8C8A198F-A0AA-455F-ACD5-8587457BDD58}"/>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33350" y="4662488"/>
                <a:ext cx="23813" cy="2181225"/>
              </a:xfrm>
              <a:prstGeom prst="rect">
                <a:avLst/>
              </a:pr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miter lim="800000"/>
                    <a:headEnd/>
                    <a:tailEnd/>
                  </a14:hiddenLine>
                </a:ext>
              </a:extLst>
            </p:spPr>
          </p:sp>
          <p:sp>
            <p:nvSpPr>
              <p:cNvPr id="102" name="Freeform 22">
                <a:extLst>
                  <a:ext uri="{FF2B5EF4-FFF2-40B4-BE49-F238E27FC236}">
                    <a16:creationId xmlns:a16="http://schemas.microsoft.com/office/drawing/2014/main" id="{E57E155C-0F05-498E-B0E3-33AE15B7E8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103" name="Freeform 23">
                <a:extLst>
                  <a:ext uri="{FF2B5EF4-FFF2-40B4-BE49-F238E27FC236}">
                    <a16:creationId xmlns:a16="http://schemas.microsoft.com/office/drawing/2014/main" id="{3D7FB1D7-F9DB-443D-A2D4-40C46F6975A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104" name="Freeform 24">
                <a:extLst>
                  <a:ext uri="{FF2B5EF4-FFF2-40B4-BE49-F238E27FC236}">
                    <a16:creationId xmlns:a16="http://schemas.microsoft.com/office/drawing/2014/main" id="{9EF7FB08-B52A-4C0D-BF32-AC6D91AE998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105" name="Freeform 25">
                <a:extLst>
                  <a:ext uri="{FF2B5EF4-FFF2-40B4-BE49-F238E27FC236}">
                    <a16:creationId xmlns:a16="http://schemas.microsoft.com/office/drawing/2014/main" id="{2A27D708-7911-4EAB-8A9D-E608726B57C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106" name="Freeform 26">
                <a:extLst>
                  <a:ext uri="{FF2B5EF4-FFF2-40B4-BE49-F238E27FC236}">
                    <a16:creationId xmlns:a16="http://schemas.microsoft.com/office/drawing/2014/main" id="{40A3E3AC-335B-4EAB-A5D4-E72C8434ABB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107" name="Freeform 27">
                <a:extLst>
                  <a:ext uri="{FF2B5EF4-FFF2-40B4-BE49-F238E27FC236}">
                    <a16:creationId xmlns:a16="http://schemas.microsoft.com/office/drawing/2014/main" id="{FC4E923E-7CEC-4950-8C12-F40EAE7A367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108" name="Freeform 28">
                <a:extLst>
                  <a:ext uri="{FF2B5EF4-FFF2-40B4-BE49-F238E27FC236}">
                    <a16:creationId xmlns:a16="http://schemas.microsoft.com/office/drawing/2014/main" id="{23A92FB5-3211-4195-8FFA-A8F49F6777E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109" name="Freeform 29">
                <a:extLst>
                  <a:ext uri="{FF2B5EF4-FFF2-40B4-BE49-F238E27FC236}">
                    <a16:creationId xmlns:a16="http://schemas.microsoft.com/office/drawing/2014/main" id="{BB88442A-84E1-4264-BD24-B14020F21EF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110" name="Freeform 30">
                <a:extLst>
                  <a:ext uri="{FF2B5EF4-FFF2-40B4-BE49-F238E27FC236}">
                    <a16:creationId xmlns:a16="http://schemas.microsoft.com/office/drawing/2014/main" id="{B47AD665-0844-40BF-AE62-BA493929C50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111" name="Freeform 31">
                <a:extLst>
                  <a:ext uri="{FF2B5EF4-FFF2-40B4-BE49-F238E27FC236}">
                    <a16:creationId xmlns:a16="http://schemas.microsoft.com/office/drawing/2014/main" id="{01D8E540-292C-4867-BD21-43910262E9F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grpSp>
        <p:grpSp>
          <p:nvGrpSpPr>
            <p:cNvPr id="74" name="Group 73">
              <a:extLst>
                <a:ext uri="{FF2B5EF4-FFF2-40B4-BE49-F238E27FC236}">
                  <a16:creationId xmlns:a16="http://schemas.microsoft.com/office/drawing/2014/main" id="{A00C8F50-D632-4BE8-B5BF-8AEAE2D13262}"/>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11364912" y="0"/>
              <a:ext cx="674688" cy="6848476"/>
              <a:chOff x="11364912" y="0"/>
              <a:chExt cx="674688" cy="6848476"/>
            </a:xfrm>
            <a:grpFill/>
          </p:grpSpPr>
          <p:sp>
            <p:nvSpPr>
              <p:cNvPr id="75" name="Freeform 32">
                <a:extLst>
                  <a:ext uri="{FF2B5EF4-FFF2-40B4-BE49-F238E27FC236}">
                    <a16:creationId xmlns:a16="http://schemas.microsoft.com/office/drawing/2014/main" id="{7870CC07-8D37-4F4D-A73B-9762FFAB17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76" name="Freeform 33">
                <a:extLst>
                  <a:ext uri="{FF2B5EF4-FFF2-40B4-BE49-F238E27FC236}">
                    <a16:creationId xmlns:a16="http://schemas.microsoft.com/office/drawing/2014/main" id="{06B84BAB-C27B-4804-9496-FDDA7FF6F24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77" name="Freeform 34">
                <a:extLst>
                  <a:ext uri="{FF2B5EF4-FFF2-40B4-BE49-F238E27FC236}">
                    <a16:creationId xmlns:a16="http://schemas.microsoft.com/office/drawing/2014/main" id="{45E90447-AF32-4C90-8940-D5EBE9F6406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78" name="Freeform 35">
                <a:extLst>
                  <a:ext uri="{FF2B5EF4-FFF2-40B4-BE49-F238E27FC236}">
                    <a16:creationId xmlns:a16="http://schemas.microsoft.com/office/drawing/2014/main" id="{DFD35AB5-2871-471E-87D3-C3C024C31EA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79" name="Freeform 36">
                <a:extLst>
                  <a:ext uri="{FF2B5EF4-FFF2-40B4-BE49-F238E27FC236}">
                    <a16:creationId xmlns:a16="http://schemas.microsoft.com/office/drawing/2014/main" id="{60EED77B-C4CD-44DE-B7AA-472CBEE6ECA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80" name="Freeform 37">
                <a:extLst>
                  <a:ext uri="{FF2B5EF4-FFF2-40B4-BE49-F238E27FC236}">
                    <a16:creationId xmlns:a16="http://schemas.microsoft.com/office/drawing/2014/main" id="{68122908-2E24-4971-A70E-29CFE953E57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81" name="Freeform 38">
                <a:extLst>
                  <a:ext uri="{FF2B5EF4-FFF2-40B4-BE49-F238E27FC236}">
                    <a16:creationId xmlns:a16="http://schemas.microsoft.com/office/drawing/2014/main" id="{43930918-848F-4F70-8C42-426DCCB4D45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82" name="Freeform 39">
                <a:extLst>
                  <a:ext uri="{FF2B5EF4-FFF2-40B4-BE49-F238E27FC236}">
                    <a16:creationId xmlns:a16="http://schemas.microsoft.com/office/drawing/2014/main" id="{7C2C1A0B-06A1-4F89-9A58-66CAB57F1F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83" name="Freeform 40">
                <a:extLst>
                  <a:ext uri="{FF2B5EF4-FFF2-40B4-BE49-F238E27FC236}">
                    <a16:creationId xmlns:a16="http://schemas.microsoft.com/office/drawing/2014/main" id="{F26FAEF0-6EA1-41B4-AC1D-0BC56E43EFE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round/>
                    <a:headEnd/>
                    <a:tailEnd/>
                  </a14:hiddenLine>
                </a:ext>
              </a:extLst>
            </p:spPr>
          </p:sp>
          <p:sp>
            <p:nvSpPr>
              <p:cNvPr id="84" name="Rectangle 41">
                <a:extLst>
                  <a:ext uri="{FF2B5EF4-FFF2-40B4-BE49-F238E27FC236}">
                    <a16:creationId xmlns:a16="http://schemas.microsoft.com/office/drawing/2014/main" id="{563F085C-A9C1-47AB-9656-468B79DE5A2B}"/>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1939587" y="6596063"/>
                <a:ext cx="23813" cy="252413"/>
              </a:xfrm>
              <a:prstGeom prst="rect">
                <a:avLst/>
              </a:prstGeom>
              <a:grpFill/>
              <a:ln>
                <a:noFill/>
              </a:ln>
              <a:extLst>
                <a:ext uri="{91240B29-F687-4f45-9708-019B960494DF}">
                  <a14:hiddenLine xmlns:p14="http://schemas.microsoft.com/office/powerpoint/2010/main" xmlns:a14="http://schemas.microsoft.com/office/drawing/2010/main" xmlns:a16="http://schemas.microsoft.com/office/drawing/2014/main" xmlns="" w="9525">
                    <a:solidFill>
                      <a:srgbClr val="000000"/>
                    </a:solidFill>
                    <a:miter lim="800000"/>
                    <a:headEnd/>
                    <a:tailEnd/>
                  </a14:hiddenLine>
                </a:ext>
              </a:extLst>
            </p:spPr>
          </p:sp>
        </p:grpSp>
      </p:grpSp>
      <p:sp>
        <p:nvSpPr>
          <p:cNvPr id="2" name="Title 1">
            <a:extLst>
              <a:ext uri="{FF2B5EF4-FFF2-40B4-BE49-F238E27FC236}">
                <a16:creationId xmlns:a16="http://schemas.microsoft.com/office/drawing/2014/main" id="{2AD2FCAE-AFEC-48C0-A188-4DBFFD3D97BA}"/>
              </a:ext>
            </a:extLst>
          </p:cNvPr>
          <p:cNvSpPr>
            <a:spLocks noGrp="1"/>
          </p:cNvSpPr>
          <p:nvPr>
            <p:ph type="title"/>
          </p:nvPr>
        </p:nvSpPr>
        <p:spPr>
          <a:xfrm>
            <a:off x="1141412" y="618518"/>
            <a:ext cx="5894387" cy="1478570"/>
          </a:xfrm>
        </p:spPr>
        <p:txBody>
          <a:bodyPr vert="horz" lIns="91440" tIns="45720" rIns="91440" bIns="45720" rtlCol="0" anchor="b">
            <a:normAutofit/>
          </a:bodyPr>
          <a:lstStyle/>
          <a:p>
            <a:r>
              <a:rPr lang="en-US" sz="3600" dirty="0"/>
              <a:t>Objectives</a:t>
            </a:r>
          </a:p>
        </p:txBody>
      </p:sp>
      <p:sp>
        <p:nvSpPr>
          <p:cNvPr id="4" name="Text Placeholder 3">
            <a:extLst>
              <a:ext uri="{FF2B5EF4-FFF2-40B4-BE49-F238E27FC236}">
                <a16:creationId xmlns:a16="http://schemas.microsoft.com/office/drawing/2014/main" id="{B8318F71-EB0D-4C7B-8317-8431CC4FA831}"/>
              </a:ext>
            </a:extLst>
          </p:cNvPr>
          <p:cNvSpPr>
            <a:spLocks noGrp="1"/>
          </p:cNvSpPr>
          <p:nvPr>
            <p:ph type="body" sz="half" idx="2"/>
          </p:nvPr>
        </p:nvSpPr>
        <p:spPr>
          <a:xfrm>
            <a:off x="1141412" y="2249487"/>
            <a:ext cx="5894388" cy="3541714"/>
          </a:xfrm>
        </p:spPr>
        <p:txBody>
          <a:bodyPr vert="horz" lIns="91440" tIns="45720" rIns="91440" bIns="45720" rtlCol="0">
            <a:normAutofit/>
          </a:bodyPr>
          <a:lstStyle/>
          <a:p>
            <a:pPr indent="-228600">
              <a:buFont typeface="Arial" panose="020B0604020202020204" pitchFamily="34" charset="0"/>
              <a:buChar char="•"/>
            </a:pPr>
            <a:r>
              <a:rPr lang="en-US" dirty="0"/>
              <a:t>Dynamical Model</a:t>
            </a:r>
          </a:p>
          <a:p>
            <a:pPr indent="-228600">
              <a:buFont typeface="Arial" panose="020B0604020202020204" pitchFamily="34" charset="0"/>
              <a:buChar char="•"/>
            </a:pPr>
            <a:r>
              <a:rPr lang="en-US" dirty="0"/>
              <a:t>Closed-Loop Control in MATLAB</a:t>
            </a:r>
          </a:p>
          <a:p>
            <a:pPr lvl="1" indent="-228600">
              <a:buFont typeface="Arial" panose="020B0604020202020204" pitchFamily="34" charset="0"/>
              <a:buChar char="•"/>
            </a:pPr>
            <a:r>
              <a:rPr lang="en-US" dirty="0"/>
              <a:t>Manipulator Arm</a:t>
            </a:r>
          </a:p>
          <a:p>
            <a:pPr lvl="1" indent="-228600">
              <a:buFont typeface="Arial" panose="020B0604020202020204" pitchFamily="34" charset="0"/>
              <a:buChar char="•"/>
            </a:pPr>
            <a:r>
              <a:rPr lang="en-US" dirty="0"/>
              <a:t>Mobile Robot Base</a:t>
            </a:r>
          </a:p>
          <a:p>
            <a:pPr indent="-228600">
              <a:buFont typeface="Arial" panose="020B0604020202020204" pitchFamily="34" charset="0"/>
              <a:buChar char="•"/>
            </a:pPr>
            <a:r>
              <a:rPr lang="en-US" dirty="0"/>
              <a:t>Calculate Joint Torques in MATLAB</a:t>
            </a:r>
          </a:p>
          <a:p>
            <a:pPr indent="-228600">
              <a:buFont typeface="Arial" panose="020B0604020202020204" pitchFamily="34" charset="0"/>
              <a:buChar char="•"/>
            </a:pPr>
            <a:r>
              <a:rPr lang="en-US" dirty="0"/>
              <a:t>Simulate robot performance in ROS</a:t>
            </a:r>
          </a:p>
          <a:p>
            <a:pPr indent="-228600">
              <a:buFont typeface="Arial" panose="020B0604020202020204" pitchFamily="34" charset="0"/>
              <a:buChar char="•"/>
            </a:pPr>
            <a:r>
              <a:rPr lang="en-US" dirty="0"/>
              <a:t>Gather experimental data</a:t>
            </a:r>
          </a:p>
          <a:p>
            <a:pPr indent="-228600">
              <a:buFont typeface="Arial" panose="020B0604020202020204" pitchFamily="34" charset="0"/>
              <a:buChar char="•"/>
            </a:pPr>
            <a:r>
              <a:rPr lang="en-US" dirty="0"/>
              <a:t>Compare analytical, simulated, and experimental data</a:t>
            </a:r>
          </a:p>
        </p:txBody>
      </p:sp>
      <p:pic>
        <p:nvPicPr>
          <p:cNvPr id="1025" name="Picture 1" descr="C:\Users\Craig\AppData\Local\Temp\ConnectorClipboard3094620245223306986\image15564826479130.png">
            <a:extLst>
              <a:ext uri="{FF2B5EF4-FFF2-40B4-BE49-F238E27FC236}">
                <a16:creationId xmlns:a16="http://schemas.microsoft.com/office/drawing/2014/main" id="{D6870C67-95D8-4E16-BAE6-97CC9FA2422A}"/>
              </a:ext>
            </a:extLst>
          </p:cNvPr>
          <p:cNvPicPr>
            <a:picLocks noGrp="1" noChangeAspect="1" noChangeArrowheads="1"/>
          </p:cNvPicPr>
          <p:nvPr>
            <p:ph idx="1"/>
          </p:nvPr>
        </p:nvPicPr>
        <p:blipFill rotWithShape="1">
          <a:blip r:embed="rId6">
            <a:extLst>
              <a:ext uri="{28A0092B-C50C-407E-A947-70E740481C1C}">
                <a14:useLocalDpi xmlns:a14="http://schemas.microsoft.com/office/drawing/2010/main" val="0"/>
              </a:ext>
            </a:extLst>
          </a:blip>
          <a:srcRect l="8591" r="1265" b="1"/>
          <a:stretch/>
        </p:blipFill>
        <p:spPr bwMode="auto">
          <a:xfrm>
            <a:off x="7142313" y="681038"/>
            <a:ext cx="3425199" cy="4840332"/>
          </a:xfrm>
          <a:prstGeom prst="round2DiagRect">
            <a:avLst>
              <a:gd name="adj1" fmla="val 4860"/>
              <a:gd name="adj2" fmla="val 0"/>
            </a:avLst>
          </a:prstGeom>
          <a:noFill/>
          <a:ln w="19050" cap="sq">
            <a:noFill/>
            <a:miter lim="800000"/>
          </a:ln>
          <a:effectLst>
            <a:outerShdw blurRad="889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 name="Audio 4">
            <a:hlinkClick r:id="" action="ppaction://media"/>
            <a:extLst>
              <a:ext uri="{FF2B5EF4-FFF2-40B4-BE49-F238E27FC236}">
                <a16:creationId xmlns:a16="http://schemas.microsoft.com/office/drawing/2014/main" id="{F1AA01E0-07D8-4246-8AFE-AE876B9E3742}"/>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3712939209"/>
      </p:ext>
    </p:extLst>
  </p:cSld>
  <p:clrMapOvr>
    <a:masterClrMapping/>
  </p:clrMapOvr>
  <mc:AlternateContent xmlns:mc="http://schemas.openxmlformats.org/markup-compatibility/2006" xmlns:p14="http://schemas.microsoft.com/office/powerpoint/2010/main">
    <mc:Choice Requires="p14">
      <p:transition spd="slow" p14:dur="2000" advTm="26361"/>
    </mc:Choice>
    <mc:Fallback xmlns="">
      <p:transition spd="slow" advTm="2636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D2FCAE-AFEC-48C0-A188-4DBFFD3D97BA}"/>
              </a:ext>
            </a:extLst>
          </p:cNvPr>
          <p:cNvSpPr>
            <a:spLocks noGrp="1"/>
          </p:cNvSpPr>
          <p:nvPr>
            <p:ph type="title"/>
          </p:nvPr>
        </p:nvSpPr>
        <p:spPr>
          <a:xfrm>
            <a:off x="1141412" y="618518"/>
            <a:ext cx="5894387" cy="1478570"/>
          </a:xfrm>
        </p:spPr>
        <p:txBody>
          <a:bodyPr vert="horz" lIns="91440" tIns="45720" rIns="91440" bIns="45720" rtlCol="0" anchor="b">
            <a:normAutofit/>
          </a:bodyPr>
          <a:lstStyle/>
          <a:p>
            <a:r>
              <a:rPr lang="en-US" sz="3600"/>
              <a:t>conclusion</a:t>
            </a:r>
            <a:endParaRPr lang="en-US" sz="3600" dirty="0"/>
          </a:p>
        </p:txBody>
      </p:sp>
      <p:sp>
        <p:nvSpPr>
          <p:cNvPr id="4" name="Text Placeholder 3">
            <a:extLst>
              <a:ext uri="{FF2B5EF4-FFF2-40B4-BE49-F238E27FC236}">
                <a16:creationId xmlns:a16="http://schemas.microsoft.com/office/drawing/2014/main" id="{B8318F71-EB0D-4C7B-8317-8431CC4FA831}"/>
              </a:ext>
            </a:extLst>
          </p:cNvPr>
          <p:cNvSpPr>
            <a:spLocks noGrp="1"/>
          </p:cNvSpPr>
          <p:nvPr>
            <p:ph type="body" sz="half" idx="2"/>
          </p:nvPr>
        </p:nvSpPr>
        <p:spPr>
          <a:xfrm>
            <a:off x="728870" y="2249486"/>
            <a:ext cx="4430509" cy="3727243"/>
          </a:xfrm>
        </p:spPr>
        <p:txBody>
          <a:bodyPr vert="horz" lIns="91440" tIns="45720" rIns="91440" bIns="45720" rtlCol="0">
            <a:normAutofit fontScale="92500" lnSpcReduction="10000"/>
          </a:bodyPr>
          <a:lstStyle/>
          <a:p>
            <a:pPr indent="-228600">
              <a:buFont typeface="Arial" panose="020B0604020202020204" pitchFamily="34" charset="0"/>
              <a:buChar char="•"/>
            </a:pPr>
            <a:r>
              <a:rPr lang="en-US" dirty="0"/>
              <a:t>Discussion</a:t>
            </a:r>
          </a:p>
          <a:p>
            <a:pPr lvl="1" indent="-228600">
              <a:buFont typeface="Arial" panose="020B0604020202020204" pitchFamily="34" charset="0"/>
              <a:buChar char="•"/>
            </a:pPr>
            <a:r>
              <a:rPr lang="en-US" dirty="0"/>
              <a:t>Successful path planning for manipulator arm in MATLAB</a:t>
            </a:r>
          </a:p>
          <a:p>
            <a:pPr lvl="1" indent="-228600">
              <a:buFont typeface="Arial" panose="020B0604020202020204" pitchFamily="34" charset="0"/>
              <a:buChar char="•"/>
            </a:pPr>
            <a:r>
              <a:rPr lang="en-US" dirty="0"/>
              <a:t>Successful simulations in ROS for integrated robot</a:t>
            </a:r>
          </a:p>
          <a:p>
            <a:pPr lvl="1" indent="-228600">
              <a:buFont typeface="Arial" panose="020B0604020202020204" pitchFamily="34" charset="0"/>
              <a:buChar char="•"/>
            </a:pPr>
            <a:r>
              <a:rPr lang="en-US" dirty="0"/>
              <a:t>Retrieved odometry data from ROS Simulations &amp; live experiment</a:t>
            </a:r>
          </a:p>
          <a:p>
            <a:pPr indent="-228600">
              <a:buFont typeface="Arial" panose="020B0604020202020204" pitchFamily="34" charset="0"/>
              <a:buChar char="•"/>
            </a:pPr>
            <a:r>
              <a:rPr lang="en-US" dirty="0"/>
              <a:t>Lessons Learned</a:t>
            </a:r>
          </a:p>
          <a:p>
            <a:pPr lvl="1" indent="-228600">
              <a:buFont typeface="Arial" panose="020B0604020202020204" pitchFamily="34" charset="0"/>
              <a:buChar char="•"/>
            </a:pPr>
            <a:r>
              <a:rPr lang="en-US" dirty="0"/>
              <a:t>Error Dynamics model for Mobile Robot</a:t>
            </a:r>
          </a:p>
          <a:p>
            <a:pPr indent="-228600">
              <a:buFont typeface="Arial" panose="020B0604020202020204" pitchFamily="34" charset="0"/>
              <a:buChar char="•"/>
            </a:pPr>
            <a:r>
              <a:rPr lang="en-US" dirty="0"/>
              <a:t>Future Work</a:t>
            </a:r>
          </a:p>
          <a:p>
            <a:pPr lvl="1" indent="-228600">
              <a:buFont typeface="Arial" panose="020B0604020202020204" pitchFamily="34" charset="0"/>
              <a:buChar char="•"/>
            </a:pPr>
            <a:r>
              <a:rPr lang="en-US" dirty="0"/>
              <a:t>More accurate analytical models for mobile robot</a:t>
            </a:r>
          </a:p>
          <a:p>
            <a:pPr lvl="1" indent="-228600">
              <a:buFont typeface="Arial" panose="020B0604020202020204" pitchFamily="34" charset="0"/>
              <a:buChar char="•"/>
            </a:pPr>
            <a:r>
              <a:rPr lang="en-US" dirty="0"/>
              <a:t>ROS Gains</a:t>
            </a:r>
          </a:p>
          <a:p>
            <a:pPr lvl="1" indent="-228600">
              <a:buFont typeface="Arial" panose="020B0604020202020204" pitchFamily="34" charset="0"/>
              <a:buChar char="•"/>
            </a:pPr>
            <a:r>
              <a:rPr lang="en-US" dirty="0"/>
              <a:t>Experimental data from </a:t>
            </a:r>
            <a:r>
              <a:rPr lang="en-US" dirty="0" err="1"/>
              <a:t>OpenManipulator</a:t>
            </a:r>
            <a:r>
              <a:rPr lang="en-US" dirty="0"/>
              <a:t> with </a:t>
            </a:r>
            <a:r>
              <a:rPr lang="en-US" dirty="0" err="1"/>
              <a:t>TurtleBot</a:t>
            </a:r>
            <a:r>
              <a:rPr lang="en-US" dirty="0"/>
              <a:t> Waffle Pi</a:t>
            </a:r>
          </a:p>
        </p:txBody>
      </p:sp>
      <p:pic>
        <p:nvPicPr>
          <p:cNvPr id="6" name="Content Placeholder 5">
            <a:extLst>
              <a:ext uri="{FF2B5EF4-FFF2-40B4-BE49-F238E27FC236}">
                <a16:creationId xmlns:a16="http://schemas.microsoft.com/office/drawing/2014/main" id="{11A38933-1FF0-43A5-88DD-AAF1E4ED5D26}"/>
              </a:ext>
            </a:extLst>
          </p:cNvPr>
          <p:cNvPicPr>
            <a:picLocks noGrp="1" noChangeAspect="1"/>
          </p:cNvPicPr>
          <p:nvPr>
            <p:ph idx="1"/>
          </p:nvPr>
        </p:nvPicPr>
        <p:blipFill>
          <a:blip r:embed="rId4"/>
          <a:stretch>
            <a:fillRect/>
          </a:stretch>
        </p:blipFill>
        <p:spPr>
          <a:xfrm>
            <a:off x="8565967" y="4002780"/>
            <a:ext cx="3295682" cy="2471762"/>
          </a:xfrm>
          <a:ln>
            <a:solidFill>
              <a:schemeClr val="bg1"/>
            </a:solidFill>
          </a:ln>
        </p:spPr>
      </p:pic>
      <p:pic>
        <p:nvPicPr>
          <p:cNvPr id="11" name="Picture 10">
            <a:extLst>
              <a:ext uri="{FF2B5EF4-FFF2-40B4-BE49-F238E27FC236}">
                <a16:creationId xmlns:a16="http://schemas.microsoft.com/office/drawing/2014/main" id="{D41A3989-9185-4380-A91D-EAD20471C6D1}"/>
              </a:ext>
            </a:extLst>
          </p:cNvPr>
          <p:cNvPicPr>
            <a:picLocks noChangeAspect="1"/>
          </p:cNvPicPr>
          <p:nvPr/>
        </p:nvPicPr>
        <p:blipFill>
          <a:blip r:embed="rId5"/>
          <a:stretch>
            <a:fillRect/>
          </a:stretch>
        </p:blipFill>
        <p:spPr>
          <a:xfrm>
            <a:off x="5439692" y="3999886"/>
            <a:ext cx="2953404" cy="2474656"/>
          </a:xfrm>
          <a:prstGeom prst="rect">
            <a:avLst/>
          </a:prstGeom>
          <a:ln>
            <a:solidFill>
              <a:schemeClr val="bg1"/>
            </a:solidFill>
          </a:ln>
        </p:spPr>
      </p:pic>
      <p:pic>
        <p:nvPicPr>
          <p:cNvPr id="13" name="Picture 12">
            <a:extLst>
              <a:ext uri="{FF2B5EF4-FFF2-40B4-BE49-F238E27FC236}">
                <a16:creationId xmlns:a16="http://schemas.microsoft.com/office/drawing/2014/main" id="{126CC816-A2DB-4C70-99B0-89081136B6BD}"/>
              </a:ext>
            </a:extLst>
          </p:cNvPr>
          <p:cNvPicPr>
            <a:picLocks noChangeAspect="1"/>
          </p:cNvPicPr>
          <p:nvPr/>
        </p:nvPicPr>
        <p:blipFill>
          <a:blip r:embed="rId6"/>
          <a:stretch>
            <a:fillRect/>
          </a:stretch>
        </p:blipFill>
        <p:spPr>
          <a:xfrm>
            <a:off x="5810362" y="255097"/>
            <a:ext cx="5511210" cy="3541713"/>
          </a:xfrm>
          <a:prstGeom prst="rect">
            <a:avLst/>
          </a:prstGeom>
          <a:ln>
            <a:solidFill>
              <a:schemeClr val="bg1"/>
            </a:solidFill>
          </a:ln>
        </p:spPr>
      </p:pic>
      <p:pic>
        <p:nvPicPr>
          <p:cNvPr id="14" name="Audio 13">
            <a:hlinkClick r:id="" action="ppaction://media"/>
            <a:extLst>
              <a:ext uri="{FF2B5EF4-FFF2-40B4-BE49-F238E27FC236}">
                <a16:creationId xmlns:a16="http://schemas.microsoft.com/office/drawing/2014/main" id="{2EF66ED1-A6C6-4CDC-82BB-21F851C59CF0}"/>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2093351367"/>
      </p:ext>
    </p:extLst>
  </p:cSld>
  <p:clrMapOvr>
    <a:masterClrMapping/>
  </p:clrMapOvr>
  <mc:AlternateContent xmlns:mc="http://schemas.openxmlformats.org/markup-compatibility/2006" xmlns:p14="http://schemas.microsoft.com/office/powerpoint/2010/main">
    <mc:Choice Requires="p14">
      <p:transition spd="slow" p14:dur="2000" advTm="58128"/>
    </mc:Choice>
    <mc:Fallback xmlns="">
      <p:transition spd="slow" advTm="581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23"/>
        <p:cNvGrpSpPr/>
        <p:nvPr/>
      </p:nvGrpSpPr>
      <p:grpSpPr>
        <a:xfrm>
          <a:off x="0" y="0"/>
          <a:ext cx="0" cy="0"/>
          <a:chOff x="0" y="0"/>
          <a:chExt cx="0" cy="0"/>
        </a:xfrm>
      </p:grpSpPr>
      <p:sp>
        <p:nvSpPr>
          <p:cNvPr id="424" name="Google Shape;424;p23"/>
          <p:cNvSpPr txBox="1">
            <a:spLocks noGrp="1"/>
          </p:cNvSpPr>
          <p:nvPr>
            <p:ph type="title"/>
          </p:nvPr>
        </p:nvSpPr>
        <p:spPr>
          <a:xfrm>
            <a:off x="1141412" y="618518"/>
            <a:ext cx="5894387" cy="1478570"/>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chemeClr val="lt1"/>
              </a:buClr>
              <a:buSzPts val="3600"/>
              <a:buFont typeface="Twentieth Century"/>
              <a:buNone/>
            </a:pPr>
            <a:r>
              <a:rPr lang="en-US" sz="3600"/>
              <a:t>INTRODUCTION</a:t>
            </a:r>
            <a:endParaRPr/>
          </a:p>
        </p:txBody>
      </p:sp>
      <p:sp>
        <p:nvSpPr>
          <p:cNvPr id="425" name="Google Shape;425;p23"/>
          <p:cNvSpPr txBox="1">
            <a:spLocks noGrp="1"/>
          </p:cNvSpPr>
          <p:nvPr>
            <p:ph type="body" idx="2"/>
          </p:nvPr>
        </p:nvSpPr>
        <p:spPr>
          <a:xfrm>
            <a:off x="1141412" y="2249487"/>
            <a:ext cx="5894388" cy="3541714"/>
          </a:xfrm>
          <a:prstGeom prst="rect">
            <a:avLst/>
          </a:prstGeom>
          <a:noFill/>
          <a:ln>
            <a:noFill/>
          </a:ln>
        </p:spPr>
        <p:txBody>
          <a:bodyPr spcFirstLastPara="1" wrap="square" lIns="91425" tIns="45700" rIns="91425" bIns="45700" anchor="t" anchorCtr="0">
            <a:noAutofit/>
          </a:bodyPr>
          <a:lstStyle/>
          <a:p>
            <a:pPr marL="0" lvl="0" indent="0" algn="l" rtl="0">
              <a:lnSpc>
                <a:spcPct val="120000"/>
              </a:lnSpc>
              <a:spcBef>
                <a:spcPts val="0"/>
              </a:spcBef>
              <a:spcAft>
                <a:spcPts val="0"/>
              </a:spcAft>
              <a:buClr>
                <a:schemeClr val="lt1"/>
              </a:buClr>
              <a:buSzPts val="2000"/>
              <a:buFont typeface="Arial"/>
              <a:buChar char="•"/>
            </a:pPr>
            <a:r>
              <a:rPr lang="en-US"/>
              <a:t>Application of Mobile Robots with Manipulators is growing</a:t>
            </a:r>
            <a:endParaRPr/>
          </a:p>
          <a:p>
            <a:pPr marL="0" lvl="0" indent="0" algn="l" rtl="0">
              <a:lnSpc>
                <a:spcPct val="120000"/>
              </a:lnSpc>
              <a:spcBef>
                <a:spcPts val="1000"/>
              </a:spcBef>
              <a:spcAft>
                <a:spcPts val="0"/>
              </a:spcAft>
              <a:buClr>
                <a:schemeClr val="lt1"/>
              </a:buClr>
              <a:buSzPts val="2000"/>
              <a:buFont typeface="Arial"/>
              <a:buChar char="•"/>
            </a:pPr>
            <a:r>
              <a:rPr lang="en-US"/>
              <a:t>Understanding these specific systems is greatly beneficial to robotics engineers due to the practical application of robotics in a critical environment.</a:t>
            </a:r>
            <a:endParaRPr/>
          </a:p>
          <a:p>
            <a:pPr marL="0" lvl="0" indent="0" algn="l" rtl="0">
              <a:lnSpc>
                <a:spcPct val="120000"/>
              </a:lnSpc>
              <a:spcBef>
                <a:spcPts val="1000"/>
              </a:spcBef>
              <a:spcAft>
                <a:spcPts val="0"/>
              </a:spcAft>
              <a:buClr>
                <a:schemeClr val="lt1"/>
              </a:buClr>
              <a:buSzPts val="2000"/>
              <a:buFont typeface="Arial"/>
              <a:buChar char="•"/>
            </a:pPr>
            <a:r>
              <a:rPr lang="en-US"/>
              <a:t>This tasking has been examined before but this case is a comparison between what ROS is communicating and what our team can generate from similar mathematical models (MATLAB)</a:t>
            </a:r>
            <a:endParaRPr/>
          </a:p>
          <a:p>
            <a:pPr marL="0" lvl="0" indent="0" algn="l" rtl="0">
              <a:lnSpc>
                <a:spcPct val="120000"/>
              </a:lnSpc>
              <a:spcBef>
                <a:spcPts val="1000"/>
              </a:spcBef>
              <a:spcAft>
                <a:spcPts val="0"/>
              </a:spcAft>
              <a:buClr>
                <a:schemeClr val="lt1"/>
              </a:buClr>
              <a:buSzPts val="2000"/>
              <a:buFont typeface="Arial"/>
              <a:buChar char="•"/>
            </a:pPr>
            <a:r>
              <a:rPr lang="en-US"/>
              <a:t>Key components are ROS, RVIZ and MATLAB. </a:t>
            </a:r>
            <a:endParaRPr/>
          </a:p>
        </p:txBody>
      </p:sp>
      <p:pic>
        <p:nvPicPr>
          <p:cNvPr id="426" name="Google Shape;426;p23"/>
          <p:cNvPicPr preferRelativeResize="0"/>
          <p:nvPr/>
        </p:nvPicPr>
        <p:blipFill>
          <a:blip r:embed="rId5">
            <a:alphaModFix/>
          </a:blip>
          <a:stretch>
            <a:fillRect/>
          </a:stretch>
        </p:blipFill>
        <p:spPr>
          <a:xfrm>
            <a:off x="6718050" y="1314900"/>
            <a:ext cx="4254751" cy="1123850"/>
          </a:xfrm>
          <a:prstGeom prst="rect">
            <a:avLst/>
          </a:prstGeom>
          <a:noFill/>
          <a:ln>
            <a:noFill/>
          </a:ln>
        </p:spPr>
      </p:pic>
      <p:pic>
        <p:nvPicPr>
          <p:cNvPr id="427" name="Google Shape;427;p23"/>
          <p:cNvPicPr preferRelativeResize="0"/>
          <p:nvPr/>
        </p:nvPicPr>
        <p:blipFill>
          <a:blip r:embed="rId6">
            <a:alphaModFix/>
          </a:blip>
          <a:stretch>
            <a:fillRect/>
          </a:stretch>
        </p:blipFill>
        <p:spPr>
          <a:xfrm>
            <a:off x="7569600" y="2813061"/>
            <a:ext cx="2551649" cy="965025"/>
          </a:xfrm>
          <a:prstGeom prst="rect">
            <a:avLst/>
          </a:prstGeom>
          <a:noFill/>
          <a:ln>
            <a:noFill/>
          </a:ln>
        </p:spPr>
      </p:pic>
      <p:pic>
        <p:nvPicPr>
          <p:cNvPr id="428" name="Google Shape;428;p23"/>
          <p:cNvPicPr preferRelativeResize="0"/>
          <p:nvPr/>
        </p:nvPicPr>
        <p:blipFill>
          <a:blip r:embed="rId7">
            <a:alphaModFix/>
          </a:blip>
          <a:stretch>
            <a:fillRect/>
          </a:stretch>
        </p:blipFill>
        <p:spPr>
          <a:xfrm>
            <a:off x="7202562" y="4152400"/>
            <a:ext cx="3285730" cy="1478575"/>
          </a:xfrm>
          <a:prstGeom prst="rect">
            <a:avLst/>
          </a:prstGeom>
          <a:noFill/>
          <a:ln>
            <a:noFill/>
          </a:ln>
        </p:spPr>
      </p:pic>
      <p:pic>
        <p:nvPicPr>
          <p:cNvPr id="2" name="Audio 1">
            <a:hlinkClick r:id="" action="ppaction://media"/>
            <a:extLst>
              <a:ext uri="{FF2B5EF4-FFF2-40B4-BE49-F238E27FC236}">
                <a16:creationId xmlns:a16="http://schemas.microsoft.com/office/drawing/2014/main" id="{F115DC33-17BC-D149-B570-0AFFFDBE7C63}"/>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44341292"/>
      </p:ext>
    </p:extLst>
  </p:cSld>
  <p:clrMapOvr>
    <a:masterClrMapping/>
  </p:clrMapOvr>
  <mc:AlternateContent xmlns:mc="http://schemas.openxmlformats.org/markup-compatibility/2006" xmlns:p14="http://schemas.microsoft.com/office/powerpoint/2010/main">
    <mc:Choice Requires="p14">
      <p:transition spd="slow" p14:dur="2000" advTm="56745"/>
    </mc:Choice>
    <mc:Fallback xmlns="">
      <p:transition spd="slow" advTm="5674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4">
            <a:duotone>
              <a:schemeClr val="bg2">
                <a:shade val="48000"/>
                <a:hueMod val="106000"/>
                <a:satMod val="140000"/>
                <a:lumMod val="42000"/>
              </a:schemeClr>
              <a:schemeClr val="bg2">
                <a:tint val="98000"/>
                <a:hueMod val="92000"/>
                <a:satMod val="220000"/>
                <a:lumMod val="90000"/>
              </a:schemeClr>
            </a:duotone>
            <a:extLst/>
          </a:blip>
          <a:stretch/>
        </a:blipFill>
        <a:effectLst/>
      </p:bgPr>
    </p:bg>
    <p:spTree>
      <p:nvGrpSpPr>
        <p:cNvPr id="1" name=""/>
        <p:cNvGrpSpPr/>
        <p:nvPr/>
      </p:nvGrpSpPr>
      <p:grpSpPr>
        <a:xfrm>
          <a:off x="0" y="0"/>
          <a:ext cx="0" cy="0"/>
          <a:chOff x="0" y="0"/>
          <a:chExt cx="0" cy="0"/>
        </a:xfrm>
      </p:grpSpPr>
      <p:pic>
        <p:nvPicPr>
          <p:cNvPr id="71" name="Picture 2">
            <a:extLst>
              <a:ext uri="{FF2B5EF4-FFF2-40B4-BE49-F238E27FC236}">
                <a16:creationId xmlns:a16="http://schemas.microsoft.com/office/drawing/2014/main" id="{5B367C29-5200-4FF1-83B7-18B105A0BDD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5">
            <a:alphaModFix amt="30000"/>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p14="http://schemas.microsoft.com/office/powerpoint/2010/main" xmlns:a16="http://schemas.microsoft.com/office/drawing/2014/main" xmlns="">
                <a:solidFill>
                  <a:srgbClr val="FFFFFF"/>
                </a:solidFill>
              </a14:hiddenFill>
            </a:ext>
          </a:extLst>
        </p:spPr>
      </p:pic>
      <p:grpSp>
        <p:nvGrpSpPr>
          <p:cNvPr id="73" name="Group 72">
            <a:extLst>
              <a:ext uri="{FF2B5EF4-FFF2-40B4-BE49-F238E27FC236}">
                <a16:creationId xmlns:a16="http://schemas.microsoft.com/office/drawing/2014/main" id="{EC711491-7BB6-4BE6-A470-44BF61D562E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4288" y="0"/>
            <a:ext cx="12053888" cy="6858001"/>
            <a:chOff x="-14288" y="0"/>
            <a:chExt cx="12053888" cy="6858001"/>
          </a:xfrm>
          <a:gradFill flip="none" rotWithShape="1">
            <a:gsLst>
              <a:gs pos="0">
                <a:schemeClr val="tx2"/>
              </a:gs>
              <a:gs pos="100000">
                <a:schemeClr val="tx2">
                  <a:lumMod val="50000"/>
                </a:schemeClr>
              </a:gs>
            </a:gsLst>
            <a:lin ang="5400000" scaled="0"/>
            <a:tileRect/>
          </a:gradFill>
        </p:grpSpPr>
        <p:grpSp>
          <p:nvGrpSpPr>
            <p:cNvPr id="74" name="Group 73">
              <a:extLst>
                <a:ext uri="{FF2B5EF4-FFF2-40B4-BE49-F238E27FC236}">
                  <a16:creationId xmlns:a16="http://schemas.microsoft.com/office/drawing/2014/main" id="{FE4F104B-68BE-4E53-A6A5-5C5F93FF7209}"/>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14288" y="0"/>
              <a:ext cx="1220788" cy="6858001"/>
              <a:chOff x="-14288" y="0"/>
              <a:chExt cx="1220788" cy="6858001"/>
            </a:xfrm>
            <a:grpFill/>
          </p:grpSpPr>
          <p:sp>
            <p:nvSpPr>
              <p:cNvPr id="86" name="Rectangle 5">
                <a:extLst>
                  <a:ext uri="{FF2B5EF4-FFF2-40B4-BE49-F238E27FC236}">
                    <a16:creationId xmlns:a16="http://schemas.microsoft.com/office/drawing/2014/main" id="{EF4A7076-D6BC-4AE1-AE2C-C09B16AAB4CB}"/>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14300" y="4763"/>
                <a:ext cx="23813" cy="2181225"/>
              </a:xfrm>
              <a:prstGeom prst="rect">
                <a:avLst/>
              </a:pr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miter lim="800000"/>
                    <a:headEnd/>
                    <a:tailEnd/>
                  </a14:hiddenLine>
                </a:ext>
              </a:extLst>
            </p:spPr>
          </p:sp>
          <p:sp>
            <p:nvSpPr>
              <p:cNvPr id="87" name="Freeform 6">
                <a:extLst>
                  <a:ext uri="{FF2B5EF4-FFF2-40B4-BE49-F238E27FC236}">
                    <a16:creationId xmlns:a16="http://schemas.microsoft.com/office/drawing/2014/main" id="{58FA119B-7250-4EC7-912F-F5613CC2813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88" name="Freeform 7">
                <a:extLst>
                  <a:ext uri="{FF2B5EF4-FFF2-40B4-BE49-F238E27FC236}">
                    <a16:creationId xmlns:a16="http://schemas.microsoft.com/office/drawing/2014/main" id="{7B9A9AED-D47E-44AD-AD6E-2EECC94D882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89" name="Freeform 8">
                <a:extLst>
                  <a:ext uri="{FF2B5EF4-FFF2-40B4-BE49-F238E27FC236}">
                    <a16:creationId xmlns:a16="http://schemas.microsoft.com/office/drawing/2014/main" id="{00A30ECA-328D-4512-825B-0AD59604678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90" name="Freeform 9">
                <a:extLst>
                  <a:ext uri="{FF2B5EF4-FFF2-40B4-BE49-F238E27FC236}">
                    <a16:creationId xmlns:a16="http://schemas.microsoft.com/office/drawing/2014/main" id="{14A218CE-B3D8-4A43-86CC-48980645AC6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91" name="Freeform 10">
                <a:extLst>
                  <a:ext uri="{FF2B5EF4-FFF2-40B4-BE49-F238E27FC236}">
                    <a16:creationId xmlns:a16="http://schemas.microsoft.com/office/drawing/2014/main" id="{E9743B7D-51BF-425C-A4B8-33B2E001EF2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92" name="Freeform 11">
                <a:extLst>
                  <a:ext uri="{FF2B5EF4-FFF2-40B4-BE49-F238E27FC236}">
                    <a16:creationId xmlns:a16="http://schemas.microsoft.com/office/drawing/2014/main" id="{9BA633B3-C879-4E15-B66C-788B4C60A1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93" name="Freeform 12">
                <a:extLst>
                  <a:ext uri="{FF2B5EF4-FFF2-40B4-BE49-F238E27FC236}">
                    <a16:creationId xmlns:a16="http://schemas.microsoft.com/office/drawing/2014/main" id="{324C8953-B4E2-4DA0-B5D5-BD2A735E674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94" name="Freeform 13">
                <a:extLst>
                  <a:ext uri="{FF2B5EF4-FFF2-40B4-BE49-F238E27FC236}">
                    <a16:creationId xmlns:a16="http://schemas.microsoft.com/office/drawing/2014/main" id="{717A3B65-FE80-419B-AB5D-48B5E3A7B4B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95" name="Freeform 14">
                <a:extLst>
                  <a:ext uri="{FF2B5EF4-FFF2-40B4-BE49-F238E27FC236}">
                    <a16:creationId xmlns:a16="http://schemas.microsoft.com/office/drawing/2014/main" id="{675ECD78-7D6B-4A3F-8163-392D7F8D69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96" name="Freeform 15">
                <a:extLst>
                  <a:ext uri="{FF2B5EF4-FFF2-40B4-BE49-F238E27FC236}">
                    <a16:creationId xmlns:a16="http://schemas.microsoft.com/office/drawing/2014/main" id="{8D036282-E32F-461D-BFB6-2A58D6D27AC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97" name="Line 16">
                <a:extLst>
                  <a:ext uri="{FF2B5EF4-FFF2-40B4-BE49-F238E27FC236}">
                    <a16:creationId xmlns:a16="http://schemas.microsoft.com/office/drawing/2014/main" id="{F95EB10E-5264-467D-8382-A77C4DED251C}"/>
                  </a:ext>
                  <a:ext uri="{C183D7F6-B498-43B3-948B-1728B52AA6E4}">
                    <adec:decorative xmlns:adec="http://schemas.microsoft.com/office/drawing/2017/decorative" val="1"/>
                  </a:ext>
                </a:extLst>
              </p:cNvPr>
              <p:cNvSpPr>
                <a:spLocks noChangeShapeType="1"/>
              </p:cNvSpPr>
              <p:nvPr>
                <p:extLst>
                  <p:ext uri="{386F3935-93C4-4BCD-93E2-E3B085C9AB24}">
                    <p16:designElem xmlns:p16="http://schemas.microsoft.com/office/powerpoint/2015/main" val="1"/>
                  </p:ext>
                </p:extLst>
              </p:nvPr>
            </p:nvSpPr>
            <p:spPr bwMode="auto">
              <a:xfrm>
                <a:off x="-4763" y="9525"/>
                <a:ext cx="0" cy="0"/>
              </a:xfrm>
              <a:prstGeom prst="line">
                <a:avLst/>
              </a:prstGeom>
              <a:grpFill/>
              <a:ln w="15" cap="flat">
                <a:solidFill>
                  <a:srgbClr val="FFFFFF"/>
                </a:solidFill>
                <a:prstDash val="solid"/>
                <a:miter lim="800000"/>
                <a:headEnd/>
                <a:tailEnd/>
              </a:ln>
            </p:spPr>
          </p:sp>
          <p:sp>
            <p:nvSpPr>
              <p:cNvPr id="98" name="Freeform 17">
                <a:extLst>
                  <a:ext uri="{FF2B5EF4-FFF2-40B4-BE49-F238E27FC236}">
                    <a16:creationId xmlns:a16="http://schemas.microsoft.com/office/drawing/2014/main" id="{218F9268-D2F0-487B-A021-8786B65518D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99" name="Freeform 18">
                <a:extLst>
                  <a:ext uri="{FF2B5EF4-FFF2-40B4-BE49-F238E27FC236}">
                    <a16:creationId xmlns:a16="http://schemas.microsoft.com/office/drawing/2014/main" id="{B4AEE5AC-EF5C-42E4-B185-A176E199765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100" name="Freeform 19">
                <a:extLst>
                  <a:ext uri="{FF2B5EF4-FFF2-40B4-BE49-F238E27FC236}">
                    <a16:creationId xmlns:a16="http://schemas.microsoft.com/office/drawing/2014/main" id="{E961E89F-C1DB-48E5-8B52-FDDAED9E0E4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101" name="Freeform 20">
                <a:extLst>
                  <a:ext uri="{FF2B5EF4-FFF2-40B4-BE49-F238E27FC236}">
                    <a16:creationId xmlns:a16="http://schemas.microsoft.com/office/drawing/2014/main" id="{412962B4-425A-4C36-A65A-0F66ED7CD38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102" name="Rectangle 21">
                <a:extLst>
                  <a:ext uri="{FF2B5EF4-FFF2-40B4-BE49-F238E27FC236}">
                    <a16:creationId xmlns:a16="http://schemas.microsoft.com/office/drawing/2014/main" id="{037BE3F7-563A-4D9A-BC98-C71F727D23A9}"/>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33350" y="4662488"/>
                <a:ext cx="23813" cy="2181225"/>
              </a:xfrm>
              <a:prstGeom prst="rect">
                <a:avLst/>
              </a:pr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miter lim="800000"/>
                    <a:headEnd/>
                    <a:tailEnd/>
                  </a14:hiddenLine>
                </a:ext>
              </a:extLst>
            </p:spPr>
          </p:sp>
          <p:sp>
            <p:nvSpPr>
              <p:cNvPr id="103" name="Freeform 22">
                <a:extLst>
                  <a:ext uri="{FF2B5EF4-FFF2-40B4-BE49-F238E27FC236}">
                    <a16:creationId xmlns:a16="http://schemas.microsoft.com/office/drawing/2014/main" id="{2FDB1005-EB5E-475A-AC43-4ED3E563DEF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104" name="Freeform 23">
                <a:extLst>
                  <a:ext uri="{FF2B5EF4-FFF2-40B4-BE49-F238E27FC236}">
                    <a16:creationId xmlns:a16="http://schemas.microsoft.com/office/drawing/2014/main" id="{68BFFBC6-C704-42A7-9D7E-AFB5C37FBDA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105" name="Freeform 24">
                <a:extLst>
                  <a:ext uri="{FF2B5EF4-FFF2-40B4-BE49-F238E27FC236}">
                    <a16:creationId xmlns:a16="http://schemas.microsoft.com/office/drawing/2014/main" id="{4888EAD7-EBE9-4549-9A91-6FEC611536F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106" name="Freeform 25">
                <a:extLst>
                  <a:ext uri="{FF2B5EF4-FFF2-40B4-BE49-F238E27FC236}">
                    <a16:creationId xmlns:a16="http://schemas.microsoft.com/office/drawing/2014/main" id="{B79BC975-BE42-4B57-8335-1699BC0AB13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107" name="Freeform 26">
                <a:extLst>
                  <a:ext uri="{FF2B5EF4-FFF2-40B4-BE49-F238E27FC236}">
                    <a16:creationId xmlns:a16="http://schemas.microsoft.com/office/drawing/2014/main" id="{3998B4F0-CA80-490A-A256-1600E7EA88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108" name="Freeform 27">
                <a:extLst>
                  <a:ext uri="{FF2B5EF4-FFF2-40B4-BE49-F238E27FC236}">
                    <a16:creationId xmlns:a16="http://schemas.microsoft.com/office/drawing/2014/main" id="{2052C104-8168-487E-9044-454DA83AB2B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109" name="Freeform 28">
                <a:extLst>
                  <a:ext uri="{FF2B5EF4-FFF2-40B4-BE49-F238E27FC236}">
                    <a16:creationId xmlns:a16="http://schemas.microsoft.com/office/drawing/2014/main" id="{63ACA30B-5F59-400C-A7CE-D17B5647EE4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110" name="Freeform 29">
                <a:extLst>
                  <a:ext uri="{FF2B5EF4-FFF2-40B4-BE49-F238E27FC236}">
                    <a16:creationId xmlns:a16="http://schemas.microsoft.com/office/drawing/2014/main" id="{2E16F318-A142-4353-9949-B4E3A09FE0B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111" name="Freeform 30">
                <a:extLst>
                  <a:ext uri="{FF2B5EF4-FFF2-40B4-BE49-F238E27FC236}">
                    <a16:creationId xmlns:a16="http://schemas.microsoft.com/office/drawing/2014/main" id="{8AE8DBB4-2468-4A78-A54D-FD77C5DC88A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112" name="Freeform 31">
                <a:extLst>
                  <a:ext uri="{FF2B5EF4-FFF2-40B4-BE49-F238E27FC236}">
                    <a16:creationId xmlns:a16="http://schemas.microsoft.com/office/drawing/2014/main" id="{B0E7CEF2-11E4-465C-8F1F-AA8367F96AC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grpSp>
        <p:grpSp>
          <p:nvGrpSpPr>
            <p:cNvPr id="75" name="Group 74">
              <a:extLst>
                <a:ext uri="{FF2B5EF4-FFF2-40B4-BE49-F238E27FC236}">
                  <a16:creationId xmlns:a16="http://schemas.microsoft.com/office/drawing/2014/main" id="{88B30AFD-E104-45DD-BFBB-5A41F1413BEF}"/>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11364912" y="0"/>
              <a:ext cx="674688" cy="6848476"/>
              <a:chOff x="11364912" y="0"/>
              <a:chExt cx="674688" cy="6848476"/>
            </a:xfrm>
            <a:grpFill/>
          </p:grpSpPr>
          <p:sp>
            <p:nvSpPr>
              <p:cNvPr id="76" name="Freeform 32">
                <a:extLst>
                  <a:ext uri="{FF2B5EF4-FFF2-40B4-BE49-F238E27FC236}">
                    <a16:creationId xmlns:a16="http://schemas.microsoft.com/office/drawing/2014/main" id="{CE45A3DF-350B-4A5E-AEBE-F0F280AD037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77" name="Freeform 33">
                <a:extLst>
                  <a:ext uri="{FF2B5EF4-FFF2-40B4-BE49-F238E27FC236}">
                    <a16:creationId xmlns:a16="http://schemas.microsoft.com/office/drawing/2014/main" id="{966D2640-A438-4FB6-B781-5A52DEC85C4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78" name="Freeform 34">
                <a:extLst>
                  <a:ext uri="{FF2B5EF4-FFF2-40B4-BE49-F238E27FC236}">
                    <a16:creationId xmlns:a16="http://schemas.microsoft.com/office/drawing/2014/main" id="{34E1EFFF-720C-4CC0-9F95-DD1DAF99ADB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79" name="Freeform 35">
                <a:extLst>
                  <a:ext uri="{FF2B5EF4-FFF2-40B4-BE49-F238E27FC236}">
                    <a16:creationId xmlns:a16="http://schemas.microsoft.com/office/drawing/2014/main" id="{EA7AB0E1-6C49-409D-86F5-BE00BDDFC0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80" name="Freeform 36">
                <a:extLst>
                  <a:ext uri="{FF2B5EF4-FFF2-40B4-BE49-F238E27FC236}">
                    <a16:creationId xmlns:a16="http://schemas.microsoft.com/office/drawing/2014/main" id="{5D17598C-0C57-4F4E-8F6B-A2AD8071F8A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81" name="Freeform 37">
                <a:extLst>
                  <a:ext uri="{FF2B5EF4-FFF2-40B4-BE49-F238E27FC236}">
                    <a16:creationId xmlns:a16="http://schemas.microsoft.com/office/drawing/2014/main" id="{EBEBC0DC-F56F-48FE-824E-E9378C48976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82" name="Freeform 38">
                <a:extLst>
                  <a:ext uri="{FF2B5EF4-FFF2-40B4-BE49-F238E27FC236}">
                    <a16:creationId xmlns:a16="http://schemas.microsoft.com/office/drawing/2014/main" id="{CC7FDCF1-1736-48A0-BDB2-87D6E090677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83" name="Freeform 39">
                <a:extLst>
                  <a:ext uri="{FF2B5EF4-FFF2-40B4-BE49-F238E27FC236}">
                    <a16:creationId xmlns:a16="http://schemas.microsoft.com/office/drawing/2014/main" id="{2A650CF5-564F-44D1-AB08-6C500DD3CED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84" name="Freeform 40">
                <a:extLst>
                  <a:ext uri="{FF2B5EF4-FFF2-40B4-BE49-F238E27FC236}">
                    <a16:creationId xmlns:a16="http://schemas.microsoft.com/office/drawing/2014/main" id="{3108FEFA-0402-4C1C-AE39-5ADC09402F7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85" name="Rectangle 41">
                <a:extLst>
                  <a:ext uri="{FF2B5EF4-FFF2-40B4-BE49-F238E27FC236}">
                    <a16:creationId xmlns:a16="http://schemas.microsoft.com/office/drawing/2014/main" id="{340AE827-F344-464F-851C-E03AFC98DC58}"/>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1939587" y="6596063"/>
                <a:ext cx="23813" cy="252413"/>
              </a:xfrm>
              <a:prstGeom prst="rect">
                <a:avLst/>
              </a:pr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miter lim="800000"/>
                    <a:headEnd/>
                    <a:tailEnd/>
                  </a14:hiddenLine>
                </a:ext>
              </a:extLst>
            </p:spPr>
          </p:sp>
        </p:grpSp>
      </p:grpSp>
      <p:sp>
        <p:nvSpPr>
          <p:cNvPr id="2" name="Title 1">
            <a:extLst>
              <a:ext uri="{FF2B5EF4-FFF2-40B4-BE49-F238E27FC236}">
                <a16:creationId xmlns:a16="http://schemas.microsoft.com/office/drawing/2014/main" id="{2AD2FCAE-AFEC-48C0-A188-4DBFFD3D97BA}"/>
              </a:ext>
            </a:extLst>
          </p:cNvPr>
          <p:cNvSpPr>
            <a:spLocks noGrp="1"/>
          </p:cNvSpPr>
          <p:nvPr>
            <p:ph type="title"/>
          </p:nvPr>
        </p:nvSpPr>
        <p:spPr>
          <a:xfrm>
            <a:off x="6569957" y="618518"/>
            <a:ext cx="4747088" cy="1478570"/>
          </a:xfrm>
        </p:spPr>
        <p:txBody>
          <a:bodyPr vert="horz" lIns="91440" tIns="45720" rIns="91440" bIns="45720" rtlCol="0" anchor="ctr">
            <a:normAutofit/>
          </a:bodyPr>
          <a:lstStyle/>
          <a:p>
            <a:r>
              <a:rPr lang="en-US" sz="3600" dirty="0"/>
              <a:t>Robot models: </a:t>
            </a:r>
            <a:br>
              <a:rPr lang="en-US" sz="3600" dirty="0"/>
            </a:br>
            <a:r>
              <a:rPr lang="en-US" sz="3600" dirty="0" err="1"/>
              <a:t>turtlebot</a:t>
            </a:r>
            <a:r>
              <a:rPr lang="en-US" sz="3600" dirty="0"/>
              <a:t> waffle pi</a:t>
            </a:r>
          </a:p>
        </p:txBody>
      </p:sp>
      <p:sp>
        <p:nvSpPr>
          <p:cNvPr id="114" name="Round Diagonal Corner Rectangle 9">
            <a:extLst>
              <a:ext uri="{FF2B5EF4-FFF2-40B4-BE49-F238E27FC236}">
                <a16:creationId xmlns:a16="http://schemas.microsoft.com/office/drawing/2014/main" id="{14436AD2-BD0F-4545-B2E9-06007B35B8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8950" y="808057"/>
            <a:ext cx="5286376" cy="5234394"/>
          </a:xfrm>
          <a:prstGeom prst="round2DiagRect">
            <a:avLst>
              <a:gd name="adj1" fmla="val 7418"/>
              <a:gd name="adj2" fmla="val 0"/>
            </a:avLst>
          </a:prstGeom>
          <a:solidFill>
            <a:srgbClr val="FFFFFF"/>
          </a:solidFill>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https://lh6.googleusercontent.com/wtpjvk05UgH0JSK77zOUgJv7WLiAniIYQwPHtoHlBs4nrzqD_rVQgskn1wePkbpYqSSoFwTTJMR9AjpuXX7qOqWKkrih3gKqMblVWJqdHURh7h4rlXEwpExC81Uzan4miaTOlSDM">
            <a:extLst>
              <a:ext uri="{FF2B5EF4-FFF2-40B4-BE49-F238E27FC236}">
                <a16:creationId xmlns:a16="http://schemas.microsoft.com/office/drawing/2014/main" id="{F9F2AFCF-36AC-4E2E-8A71-FB4F48D59EDD}"/>
              </a:ext>
            </a:extLst>
          </p:cNvPr>
          <p:cNvPicPr>
            <a:picLocks noGrp="1" noChangeAspect="1" noChangeArrowheads="1"/>
          </p:cNvPicPr>
          <p:nvPr>
            <p:ph idx="1"/>
          </p:nvPr>
        </p:nvPicPr>
        <p:blipFill>
          <a:blip r:embed="rId6">
            <a:extLst>
              <a:ext uri="{28A0092B-C50C-407E-A947-70E740481C1C}">
                <a14:useLocalDpi xmlns:a14="http://schemas.microsoft.com/office/drawing/2010/main" val="0"/>
              </a:ext>
            </a:extLst>
          </a:blip>
          <a:stretch>
            <a:fillRect/>
          </a:stretch>
        </p:blipFill>
        <p:spPr bwMode="auto">
          <a:xfrm>
            <a:off x="1118988" y="1530443"/>
            <a:ext cx="4635583" cy="3801177"/>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B8318F71-EB0D-4C7B-8317-8431CC4FA831}"/>
              </a:ext>
            </a:extLst>
          </p:cNvPr>
          <p:cNvSpPr>
            <a:spLocks noGrp="1"/>
          </p:cNvSpPr>
          <p:nvPr>
            <p:ph type="body" sz="half" idx="2"/>
          </p:nvPr>
        </p:nvSpPr>
        <p:spPr>
          <a:xfrm>
            <a:off x="6569957" y="2249487"/>
            <a:ext cx="4747087" cy="3541714"/>
          </a:xfrm>
        </p:spPr>
        <p:txBody>
          <a:bodyPr vert="horz" lIns="91440" tIns="45720" rIns="91440" bIns="45720" rtlCol="0">
            <a:normAutofit/>
          </a:bodyPr>
          <a:lstStyle/>
          <a:p>
            <a:pPr indent="-228600">
              <a:buFont typeface="Arial" panose="020B0604020202020204" pitchFamily="34" charset="0"/>
              <a:buChar char="•"/>
            </a:pPr>
            <a:r>
              <a:rPr lang="en-US" dirty="0"/>
              <a:t>Differential-Drive Mobile Robot</a:t>
            </a:r>
          </a:p>
          <a:p>
            <a:pPr indent="-228600">
              <a:buFont typeface="Arial" panose="020B0604020202020204" pitchFamily="34" charset="0"/>
              <a:buChar char="•"/>
            </a:pPr>
            <a:r>
              <a:rPr lang="en-US" dirty="0"/>
              <a:t>Supported by ROS Community</a:t>
            </a:r>
          </a:p>
          <a:p>
            <a:pPr indent="-228600">
              <a:buFont typeface="Arial" panose="020B0604020202020204" pitchFamily="34" charset="0"/>
              <a:buChar char="•"/>
            </a:pPr>
            <a:r>
              <a:rPr lang="en-US" dirty="0"/>
              <a:t>Kinematics &amp; Dynamics are well-understood</a:t>
            </a:r>
          </a:p>
        </p:txBody>
      </p:sp>
      <p:pic>
        <p:nvPicPr>
          <p:cNvPr id="8" name="Audio 7">
            <a:hlinkClick r:id="" action="ppaction://media"/>
            <a:extLst>
              <a:ext uri="{FF2B5EF4-FFF2-40B4-BE49-F238E27FC236}">
                <a16:creationId xmlns:a16="http://schemas.microsoft.com/office/drawing/2014/main" id="{3CEC65C5-2083-4553-8044-543B2A5632A4}"/>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430000" y="6096000"/>
            <a:ext cx="609600" cy="609600"/>
          </a:xfrm>
          <a:prstGeom prst="rect">
            <a:avLst/>
          </a:prstGeom>
        </p:spPr>
      </p:pic>
      <p:pic>
        <p:nvPicPr>
          <p:cNvPr id="2052" name="Picture 4" descr="Image result for turtlebot logo">
            <a:extLst>
              <a:ext uri="{FF2B5EF4-FFF2-40B4-BE49-F238E27FC236}">
                <a16:creationId xmlns:a16="http://schemas.microsoft.com/office/drawing/2014/main" id="{DCC4A770-6517-455F-B44F-3815E5CE68F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24895" y="3742912"/>
            <a:ext cx="4276647" cy="20482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4915056"/>
      </p:ext>
    </p:extLst>
  </p:cSld>
  <p:clrMapOvr>
    <a:masterClrMapping/>
  </p:clrMapOvr>
  <mc:AlternateContent xmlns:mc="http://schemas.openxmlformats.org/markup-compatibility/2006" xmlns:p14="http://schemas.microsoft.com/office/powerpoint/2010/main">
    <mc:Choice Requires="p14">
      <p:transition spd="slow" p14:dur="2000" advTm="19052"/>
    </mc:Choice>
    <mc:Fallback xmlns="">
      <p:transition spd="slow" advTm="1905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4">
            <a:duotone>
              <a:schemeClr val="bg2">
                <a:shade val="48000"/>
                <a:hueMod val="106000"/>
                <a:satMod val="140000"/>
                <a:lumMod val="42000"/>
              </a:schemeClr>
              <a:schemeClr val="bg2">
                <a:tint val="98000"/>
                <a:hueMod val="92000"/>
                <a:satMod val="220000"/>
                <a:lumMod val="90000"/>
              </a:schemeClr>
            </a:duotone>
            <a:extLst/>
          </a:blip>
          <a:stretch/>
        </a:blipFill>
        <a:effectLst/>
      </p:bgPr>
    </p:bg>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5B367C29-5200-4FF1-83B7-18B105A0BDD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5">
            <a:alphaModFix amt="30000"/>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p14="http://schemas.microsoft.com/office/powerpoint/2010/main" xmlns:a16="http://schemas.microsoft.com/office/drawing/2014/main" xmlns="">
                <a:solidFill>
                  <a:srgbClr val="FFFFFF"/>
                </a:solidFill>
              </a14:hiddenFill>
            </a:ext>
          </a:extLst>
        </p:spPr>
      </p:pic>
      <p:grpSp>
        <p:nvGrpSpPr>
          <p:cNvPr id="11" name="Group 10">
            <a:extLst>
              <a:ext uri="{FF2B5EF4-FFF2-40B4-BE49-F238E27FC236}">
                <a16:creationId xmlns:a16="http://schemas.microsoft.com/office/drawing/2014/main" id="{EC711491-7BB6-4BE6-A470-44BF61D562E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4288" y="0"/>
            <a:ext cx="12053888" cy="6858001"/>
            <a:chOff x="-14288" y="0"/>
            <a:chExt cx="12053888" cy="6858001"/>
          </a:xfrm>
          <a:gradFill flip="none" rotWithShape="1">
            <a:gsLst>
              <a:gs pos="0">
                <a:schemeClr val="tx2"/>
              </a:gs>
              <a:gs pos="100000">
                <a:schemeClr val="tx2">
                  <a:lumMod val="50000"/>
                </a:schemeClr>
              </a:gs>
            </a:gsLst>
            <a:lin ang="5400000" scaled="0"/>
            <a:tileRect/>
          </a:gradFill>
        </p:grpSpPr>
        <p:grpSp>
          <p:nvGrpSpPr>
            <p:cNvPr id="12" name="Group 11">
              <a:extLst>
                <a:ext uri="{FF2B5EF4-FFF2-40B4-BE49-F238E27FC236}">
                  <a16:creationId xmlns:a16="http://schemas.microsoft.com/office/drawing/2014/main" id="{FE4F104B-68BE-4E53-A6A5-5C5F93FF7209}"/>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14288" y="0"/>
              <a:ext cx="1220788" cy="6858001"/>
              <a:chOff x="-14288" y="0"/>
              <a:chExt cx="1220788" cy="6858001"/>
            </a:xfrm>
            <a:grpFill/>
          </p:grpSpPr>
          <p:sp>
            <p:nvSpPr>
              <p:cNvPr id="24" name="Rectangle 5">
                <a:extLst>
                  <a:ext uri="{FF2B5EF4-FFF2-40B4-BE49-F238E27FC236}">
                    <a16:creationId xmlns:a16="http://schemas.microsoft.com/office/drawing/2014/main" id="{EF4A7076-D6BC-4AE1-AE2C-C09B16AAB4CB}"/>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14300" y="4763"/>
                <a:ext cx="23813" cy="2181225"/>
              </a:xfrm>
              <a:prstGeom prst="rect">
                <a:avLst/>
              </a:pr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miter lim="800000"/>
                    <a:headEnd/>
                    <a:tailEnd/>
                  </a14:hiddenLine>
                </a:ext>
              </a:extLst>
            </p:spPr>
          </p:sp>
          <p:sp>
            <p:nvSpPr>
              <p:cNvPr id="25" name="Freeform 6">
                <a:extLst>
                  <a:ext uri="{FF2B5EF4-FFF2-40B4-BE49-F238E27FC236}">
                    <a16:creationId xmlns:a16="http://schemas.microsoft.com/office/drawing/2014/main" id="{58FA119B-7250-4EC7-912F-F5613CC2813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26" name="Freeform 7">
                <a:extLst>
                  <a:ext uri="{FF2B5EF4-FFF2-40B4-BE49-F238E27FC236}">
                    <a16:creationId xmlns:a16="http://schemas.microsoft.com/office/drawing/2014/main" id="{7B9A9AED-D47E-44AD-AD6E-2EECC94D882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27" name="Freeform 8">
                <a:extLst>
                  <a:ext uri="{FF2B5EF4-FFF2-40B4-BE49-F238E27FC236}">
                    <a16:creationId xmlns:a16="http://schemas.microsoft.com/office/drawing/2014/main" id="{00A30ECA-328D-4512-825B-0AD59604678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28" name="Freeform 9">
                <a:extLst>
                  <a:ext uri="{FF2B5EF4-FFF2-40B4-BE49-F238E27FC236}">
                    <a16:creationId xmlns:a16="http://schemas.microsoft.com/office/drawing/2014/main" id="{14A218CE-B3D8-4A43-86CC-48980645AC6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29" name="Freeform 10">
                <a:extLst>
                  <a:ext uri="{FF2B5EF4-FFF2-40B4-BE49-F238E27FC236}">
                    <a16:creationId xmlns:a16="http://schemas.microsoft.com/office/drawing/2014/main" id="{E9743B7D-51BF-425C-A4B8-33B2E001EF2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30" name="Freeform 11">
                <a:extLst>
                  <a:ext uri="{FF2B5EF4-FFF2-40B4-BE49-F238E27FC236}">
                    <a16:creationId xmlns:a16="http://schemas.microsoft.com/office/drawing/2014/main" id="{9BA633B3-C879-4E15-B66C-788B4C60A1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31" name="Freeform 12">
                <a:extLst>
                  <a:ext uri="{FF2B5EF4-FFF2-40B4-BE49-F238E27FC236}">
                    <a16:creationId xmlns:a16="http://schemas.microsoft.com/office/drawing/2014/main" id="{324C8953-B4E2-4DA0-B5D5-BD2A735E674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32" name="Freeform 13">
                <a:extLst>
                  <a:ext uri="{FF2B5EF4-FFF2-40B4-BE49-F238E27FC236}">
                    <a16:creationId xmlns:a16="http://schemas.microsoft.com/office/drawing/2014/main" id="{717A3B65-FE80-419B-AB5D-48B5E3A7B4B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33" name="Freeform 14">
                <a:extLst>
                  <a:ext uri="{FF2B5EF4-FFF2-40B4-BE49-F238E27FC236}">
                    <a16:creationId xmlns:a16="http://schemas.microsoft.com/office/drawing/2014/main" id="{675ECD78-7D6B-4A3F-8163-392D7F8D69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34" name="Freeform 15">
                <a:extLst>
                  <a:ext uri="{FF2B5EF4-FFF2-40B4-BE49-F238E27FC236}">
                    <a16:creationId xmlns:a16="http://schemas.microsoft.com/office/drawing/2014/main" id="{8D036282-E32F-461D-BFB6-2A58D6D27AC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35" name="Line 16">
                <a:extLst>
                  <a:ext uri="{FF2B5EF4-FFF2-40B4-BE49-F238E27FC236}">
                    <a16:creationId xmlns:a16="http://schemas.microsoft.com/office/drawing/2014/main" id="{F95EB10E-5264-467D-8382-A77C4DED251C}"/>
                  </a:ext>
                  <a:ext uri="{C183D7F6-B498-43B3-948B-1728B52AA6E4}">
                    <adec:decorative xmlns:adec="http://schemas.microsoft.com/office/drawing/2017/decorative" val="1"/>
                  </a:ext>
                </a:extLst>
              </p:cNvPr>
              <p:cNvSpPr>
                <a:spLocks noChangeShapeType="1"/>
              </p:cNvSpPr>
              <p:nvPr>
                <p:extLst>
                  <p:ext uri="{386F3935-93C4-4BCD-93E2-E3B085C9AB24}">
                    <p16:designElem xmlns:p16="http://schemas.microsoft.com/office/powerpoint/2015/main" val="1"/>
                  </p:ext>
                </p:extLst>
              </p:nvPr>
            </p:nvSpPr>
            <p:spPr bwMode="auto">
              <a:xfrm>
                <a:off x="-4763" y="9525"/>
                <a:ext cx="0" cy="0"/>
              </a:xfrm>
              <a:prstGeom prst="line">
                <a:avLst/>
              </a:prstGeom>
              <a:grpFill/>
              <a:ln w="15" cap="flat">
                <a:solidFill>
                  <a:srgbClr val="FFFFFF"/>
                </a:solidFill>
                <a:prstDash val="solid"/>
                <a:miter lim="800000"/>
                <a:headEnd/>
                <a:tailEnd/>
              </a:ln>
            </p:spPr>
          </p:sp>
          <p:sp>
            <p:nvSpPr>
              <p:cNvPr id="36" name="Freeform 17">
                <a:extLst>
                  <a:ext uri="{FF2B5EF4-FFF2-40B4-BE49-F238E27FC236}">
                    <a16:creationId xmlns:a16="http://schemas.microsoft.com/office/drawing/2014/main" id="{218F9268-D2F0-487B-A021-8786B65518D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37" name="Freeform 18">
                <a:extLst>
                  <a:ext uri="{FF2B5EF4-FFF2-40B4-BE49-F238E27FC236}">
                    <a16:creationId xmlns:a16="http://schemas.microsoft.com/office/drawing/2014/main" id="{B4AEE5AC-EF5C-42E4-B185-A176E199765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38" name="Freeform 19">
                <a:extLst>
                  <a:ext uri="{FF2B5EF4-FFF2-40B4-BE49-F238E27FC236}">
                    <a16:creationId xmlns:a16="http://schemas.microsoft.com/office/drawing/2014/main" id="{E961E89F-C1DB-48E5-8B52-FDDAED9E0E4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39" name="Freeform 20">
                <a:extLst>
                  <a:ext uri="{FF2B5EF4-FFF2-40B4-BE49-F238E27FC236}">
                    <a16:creationId xmlns:a16="http://schemas.microsoft.com/office/drawing/2014/main" id="{412962B4-425A-4C36-A65A-0F66ED7CD38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40" name="Rectangle 21">
                <a:extLst>
                  <a:ext uri="{FF2B5EF4-FFF2-40B4-BE49-F238E27FC236}">
                    <a16:creationId xmlns:a16="http://schemas.microsoft.com/office/drawing/2014/main" id="{037BE3F7-563A-4D9A-BC98-C71F727D23A9}"/>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33350" y="4662488"/>
                <a:ext cx="23813" cy="2181225"/>
              </a:xfrm>
              <a:prstGeom prst="rect">
                <a:avLst/>
              </a:pr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miter lim="800000"/>
                    <a:headEnd/>
                    <a:tailEnd/>
                  </a14:hiddenLine>
                </a:ext>
              </a:extLst>
            </p:spPr>
          </p:sp>
          <p:sp>
            <p:nvSpPr>
              <p:cNvPr id="41" name="Freeform 22">
                <a:extLst>
                  <a:ext uri="{FF2B5EF4-FFF2-40B4-BE49-F238E27FC236}">
                    <a16:creationId xmlns:a16="http://schemas.microsoft.com/office/drawing/2014/main" id="{2FDB1005-EB5E-475A-AC43-4ED3E563DEF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42" name="Freeform 23">
                <a:extLst>
                  <a:ext uri="{FF2B5EF4-FFF2-40B4-BE49-F238E27FC236}">
                    <a16:creationId xmlns:a16="http://schemas.microsoft.com/office/drawing/2014/main" id="{68BFFBC6-C704-42A7-9D7E-AFB5C37FBDA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43" name="Freeform 24">
                <a:extLst>
                  <a:ext uri="{FF2B5EF4-FFF2-40B4-BE49-F238E27FC236}">
                    <a16:creationId xmlns:a16="http://schemas.microsoft.com/office/drawing/2014/main" id="{4888EAD7-EBE9-4549-9A91-6FEC611536F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44" name="Freeform 25">
                <a:extLst>
                  <a:ext uri="{FF2B5EF4-FFF2-40B4-BE49-F238E27FC236}">
                    <a16:creationId xmlns:a16="http://schemas.microsoft.com/office/drawing/2014/main" id="{B79BC975-BE42-4B57-8335-1699BC0AB13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45" name="Freeform 26">
                <a:extLst>
                  <a:ext uri="{FF2B5EF4-FFF2-40B4-BE49-F238E27FC236}">
                    <a16:creationId xmlns:a16="http://schemas.microsoft.com/office/drawing/2014/main" id="{3998B4F0-CA80-490A-A256-1600E7EA88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46" name="Freeform 27">
                <a:extLst>
                  <a:ext uri="{FF2B5EF4-FFF2-40B4-BE49-F238E27FC236}">
                    <a16:creationId xmlns:a16="http://schemas.microsoft.com/office/drawing/2014/main" id="{2052C104-8168-487E-9044-454DA83AB2B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47" name="Freeform 28">
                <a:extLst>
                  <a:ext uri="{FF2B5EF4-FFF2-40B4-BE49-F238E27FC236}">
                    <a16:creationId xmlns:a16="http://schemas.microsoft.com/office/drawing/2014/main" id="{63ACA30B-5F59-400C-A7CE-D17B5647EE4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48" name="Freeform 29">
                <a:extLst>
                  <a:ext uri="{FF2B5EF4-FFF2-40B4-BE49-F238E27FC236}">
                    <a16:creationId xmlns:a16="http://schemas.microsoft.com/office/drawing/2014/main" id="{2E16F318-A142-4353-9949-B4E3A09FE0B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49" name="Freeform 30">
                <a:extLst>
                  <a:ext uri="{FF2B5EF4-FFF2-40B4-BE49-F238E27FC236}">
                    <a16:creationId xmlns:a16="http://schemas.microsoft.com/office/drawing/2014/main" id="{8AE8DBB4-2468-4A78-A54D-FD77C5DC88A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50" name="Freeform 31">
                <a:extLst>
                  <a:ext uri="{FF2B5EF4-FFF2-40B4-BE49-F238E27FC236}">
                    <a16:creationId xmlns:a16="http://schemas.microsoft.com/office/drawing/2014/main" id="{B0E7CEF2-11E4-465C-8F1F-AA8367F96AC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grpSp>
        <p:grpSp>
          <p:nvGrpSpPr>
            <p:cNvPr id="13" name="Group 12">
              <a:extLst>
                <a:ext uri="{FF2B5EF4-FFF2-40B4-BE49-F238E27FC236}">
                  <a16:creationId xmlns:a16="http://schemas.microsoft.com/office/drawing/2014/main" id="{88B30AFD-E104-45DD-BFBB-5A41F1413BEF}"/>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11364912" y="0"/>
              <a:ext cx="674688" cy="6848476"/>
              <a:chOff x="11364912" y="0"/>
              <a:chExt cx="674688" cy="6848476"/>
            </a:xfrm>
            <a:grpFill/>
          </p:grpSpPr>
          <p:sp>
            <p:nvSpPr>
              <p:cNvPr id="14" name="Freeform 32">
                <a:extLst>
                  <a:ext uri="{FF2B5EF4-FFF2-40B4-BE49-F238E27FC236}">
                    <a16:creationId xmlns:a16="http://schemas.microsoft.com/office/drawing/2014/main" id="{CE45A3DF-350B-4A5E-AEBE-F0F280AD037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15" name="Freeform 33">
                <a:extLst>
                  <a:ext uri="{FF2B5EF4-FFF2-40B4-BE49-F238E27FC236}">
                    <a16:creationId xmlns:a16="http://schemas.microsoft.com/office/drawing/2014/main" id="{966D2640-A438-4FB6-B781-5A52DEC85C4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16" name="Freeform 34">
                <a:extLst>
                  <a:ext uri="{FF2B5EF4-FFF2-40B4-BE49-F238E27FC236}">
                    <a16:creationId xmlns:a16="http://schemas.microsoft.com/office/drawing/2014/main" id="{34E1EFFF-720C-4CC0-9F95-DD1DAF99ADB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17" name="Freeform 35">
                <a:extLst>
                  <a:ext uri="{FF2B5EF4-FFF2-40B4-BE49-F238E27FC236}">
                    <a16:creationId xmlns:a16="http://schemas.microsoft.com/office/drawing/2014/main" id="{EA7AB0E1-6C49-409D-86F5-BE00BDDFC0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18" name="Freeform 36">
                <a:extLst>
                  <a:ext uri="{FF2B5EF4-FFF2-40B4-BE49-F238E27FC236}">
                    <a16:creationId xmlns:a16="http://schemas.microsoft.com/office/drawing/2014/main" id="{5D17598C-0C57-4F4E-8F6B-A2AD8071F8A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19" name="Freeform 37">
                <a:extLst>
                  <a:ext uri="{FF2B5EF4-FFF2-40B4-BE49-F238E27FC236}">
                    <a16:creationId xmlns:a16="http://schemas.microsoft.com/office/drawing/2014/main" id="{EBEBC0DC-F56F-48FE-824E-E9378C48976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20" name="Freeform 38">
                <a:extLst>
                  <a:ext uri="{FF2B5EF4-FFF2-40B4-BE49-F238E27FC236}">
                    <a16:creationId xmlns:a16="http://schemas.microsoft.com/office/drawing/2014/main" id="{CC7FDCF1-1736-48A0-BDB2-87D6E090677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21" name="Freeform 39">
                <a:extLst>
                  <a:ext uri="{FF2B5EF4-FFF2-40B4-BE49-F238E27FC236}">
                    <a16:creationId xmlns:a16="http://schemas.microsoft.com/office/drawing/2014/main" id="{2A650CF5-564F-44D1-AB08-6C500DD3CED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22" name="Freeform 40">
                <a:extLst>
                  <a:ext uri="{FF2B5EF4-FFF2-40B4-BE49-F238E27FC236}">
                    <a16:creationId xmlns:a16="http://schemas.microsoft.com/office/drawing/2014/main" id="{3108FEFA-0402-4C1C-AE39-5ADC09402F7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p>
          <p:sp>
            <p:nvSpPr>
              <p:cNvPr id="23" name="Rectangle 41">
                <a:extLst>
                  <a:ext uri="{FF2B5EF4-FFF2-40B4-BE49-F238E27FC236}">
                    <a16:creationId xmlns:a16="http://schemas.microsoft.com/office/drawing/2014/main" id="{340AE827-F344-464F-851C-E03AFC98DC58}"/>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1939587" y="6596063"/>
                <a:ext cx="23813" cy="252413"/>
              </a:xfrm>
              <a:prstGeom prst="rect">
                <a:avLst/>
              </a:prstGeom>
              <a:grpFill/>
              <a:ln>
                <a:noFill/>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miter lim="800000"/>
                    <a:headEnd/>
                    <a:tailEnd/>
                  </a14:hiddenLine>
                </a:ext>
              </a:extLst>
            </p:spPr>
          </p:sp>
        </p:grpSp>
      </p:grpSp>
      <p:sp>
        <p:nvSpPr>
          <p:cNvPr id="2" name="Title 1">
            <a:extLst>
              <a:ext uri="{FF2B5EF4-FFF2-40B4-BE49-F238E27FC236}">
                <a16:creationId xmlns:a16="http://schemas.microsoft.com/office/drawing/2014/main" id="{2AD2FCAE-AFEC-48C0-A188-4DBFFD3D97BA}"/>
              </a:ext>
            </a:extLst>
          </p:cNvPr>
          <p:cNvSpPr>
            <a:spLocks noGrp="1"/>
          </p:cNvSpPr>
          <p:nvPr>
            <p:ph type="title"/>
          </p:nvPr>
        </p:nvSpPr>
        <p:spPr>
          <a:xfrm>
            <a:off x="8036041" y="618518"/>
            <a:ext cx="3281003" cy="1478570"/>
          </a:xfrm>
        </p:spPr>
        <p:txBody>
          <a:bodyPr vert="horz" lIns="91440" tIns="45720" rIns="91440" bIns="45720" rtlCol="0" anchor="b">
            <a:normAutofit/>
          </a:bodyPr>
          <a:lstStyle/>
          <a:p>
            <a:r>
              <a:rPr lang="en-US" sz="2800" dirty="0"/>
              <a:t>Robot models: </a:t>
            </a:r>
            <a:r>
              <a:rPr lang="en-US" sz="2800" dirty="0" err="1"/>
              <a:t>openmanipulator</a:t>
            </a:r>
            <a:endParaRPr lang="en-US" sz="2800" dirty="0"/>
          </a:p>
        </p:txBody>
      </p:sp>
      <p:sp>
        <p:nvSpPr>
          <p:cNvPr id="52" name="Round Diagonal Corner Rectangle 11">
            <a:extLst>
              <a:ext uri="{FF2B5EF4-FFF2-40B4-BE49-F238E27FC236}">
                <a16:creationId xmlns:a16="http://schemas.microsoft.com/office/drawing/2014/main" id="{E4B7B3E3-827A-48BE-AD67-A57C45AA69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8949" y="808057"/>
            <a:ext cx="6752461" cy="5234394"/>
          </a:xfrm>
          <a:prstGeom prst="round2DiagRect">
            <a:avLst>
              <a:gd name="adj1" fmla="val 7418"/>
              <a:gd name="adj2" fmla="val 0"/>
            </a:avLst>
          </a:prstGeom>
          <a:solidFill>
            <a:srgbClr val="FFFFFF"/>
          </a:solidFill>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Content Placeholder 2">
            <a:extLst>
              <a:ext uri="{FF2B5EF4-FFF2-40B4-BE49-F238E27FC236}">
                <a16:creationId xmlns:a16="http://schemas.microsoft.com/office/drawing/2014/main" id="{81B1AD24-9F4B-4576-806B-6FB177197E0B}"/>
              </a:ext>
            </a:extLst>
          </p:cNvPr>
          <p:cNvPicPr>
            <a:picLocks noGrp="1" noChangeAspect="1"/>
          </p:cNvPicPr>
          <p:nvPr>
            <p:ph idx="1"/>
          </p:nvPr>
        </p:nvPicPr>
        <p:blipFill>
          <a:blip r:embed="rId6"/>
          <a:stretch>
            <a:fillRect/>
          </a:stretch>
        </p:blipFill>
        <p:spPr>
          <a:xfrm>
            <a:off x="1118988" y="1248733"/>
            <a:ext cx="6112382" cy="4355072"/>
          </a:xfrm>
          <a:prstGeom prst="rect">
            <a:avLst/>
          </a:prstGeom>
        </p:spPr>
      </p:pic>
      <p:sp>
        <p:nvSpPr>
          <p:cNvPr id="4" name="Text Placeholder 3">
            <a:extLst>
              <a:ext uri="{FF2B5EF4-FFF2-40B4-BE49-F238E27FC236}">
                <a16:creationId xmlns:a16="http://schemas.microsoft.com/office/drawing/2014/main" id="{B8318F71-EB0D-4C7B-8317-8431CC4FA831}"/>
              </a:ext>
            </a:extLst>
          </p:cNvPr>
          <p:cNvSpPr>
            <a:spLocks noGrp="1"/>
          </p:cNvSpPr>
          <p:nvPr>
            <p:ph type="body" sz="half" idx="2"/>
          </p:nvPr>
        </p:nvSpPr>
        <p:spPr>
          <a:xfrm>
            <a:off x="8036041" y="2249487"/>
            <a:ext cx="3281004" cy="3541714"/>
          </a:xfrm>
        </p:spPr>
        <p:txBody>
          <a:bodyPr vert="horz" lIns="91440" tIns="45720" rIns="91440" bIns="45720" rtlCol="0">
            <a:normAutofit/>
          </a:bodyPr>
          <a:lstStyle/>
          <a:p>
            <a:pPr indent="-228600">
              <a:buFont typeface="Arial" panose="020B0604020202020204" pitchFamily="34" charset="0"/>
              <a:buChar char="•"/>
            </a:pPr>
            <a:r>
              <a:rPr lang="en-US" sz="1800" dirty="0"/>
              <a:t>4 DOF Manipulator Arm</a:t>
            </a:r>
          </a:p>
          <a:p>
            <a:pPr indent="-228600">
              <a:buFont typeface="Arial" panose="020B0604020202020204" pitchFamily="34" charset="0"/>
              <a:buChar char="•"/>
            </a:pPr>
            <a:r>
              <a:rPr lang="en-US" sz="1800" dirty="0"/>
              <a:t>Supported by ROS Community</a:t>
            </a:r>
          </a:p>
          <a:p>
            <a:pPr indent="-228600">
              <a:buFont typeface="Arial" panose="020B0604020202020204" pitchFamily="34" charset="0"/>
              <a:buChar char="•"/>
            </a:pPr>
            <a:r>
              <a:rPr lang="en-US" sz="1800" dirty="0"/>
              <a:t>Kinematics &amp; Dynamics are well-understood</a:t>
            </a:r>
          </a:p>
          <a:p>
            <a:pPr indent="-228600">
              <a:buFont typeface="Arial" panose="020B0604020202020204" pitchFamily="34" charset="0"/>
              <a:buChar char="•"/>
            </a:pPr>
            <a:r>
              <a:rPr lang="en-US" sz="1800" dirty="0"/>
              <a:t>Can be mounted directly on TurtleBot Waffle Pi</a:t>
            </a:r>
          </a:p>
          <a:p>
            <a:pPr indent="-228600">
              <a:buFont typeface="Arial" panose="020B0604020202020204" pitchFamily="34" charset="0"/>
              <a:buChar char="•"/>
            </a:pPr>
            <a:endParaRPr lang="en-US" sz="1800" dirty="0"/>
          </a:p>
        </p:txBody>
      </p:sp>
      <p:pic>
        <p:nvPicPr>
          <p:cNvPr id="5" name="Audio 4">
            <a:hlinkClick r:id="" action="ppaction://media"/>
            <a:extLst>
              <a:ext uri="{FF2B5EF4-FFF2-40B4-BE49-F238E27FC236}">
                <a16:creationId xmlns:a16="http://schemas.microsoft.com/office/drawing/2014/main" id="{1EFE88DA-56EF-3B43-87C2-2EFA95ACA45E}"/>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57151082"/>
      </p:ext>
    </p:extLst>
  </p:cSld>
  <p:clrMapOvr>
    <a:masterClrMapping/>
  </p:clrMapOvr>
  <mc:AlternateContent xmlns:mc="http://schemas.openxmlformats.org/markup-compatibility/2006" xmlns:p14="http://schemas.microsoft.com/office/powerpoint/2010/main">
    <mc:Choice Requires="p14">
      <p:transition spd="slow" p14:dur="2000" advTm="39037"/>
    </mc:Choice>
    <mc:Fallback xmlns="">
      <p:transition spd="slow" advTm="3903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D2FCAE-AFEC-48C0-A188-4DBFFD3D97BA}"/>
              </a:ext>
            </a:extLst>
          </p:cNvPr>
          <p:cNvSpPr>
            <a:spLocks noGrp="1"/>
          </p:cNvSpPr>
          <p:nvPr>
            <p:ph type="title"/>
          </p:nvPr>
        </p:nvSpPr>
        <p:spPr>
          <a:xfrm>
            <a:off x="1141412" y="618518"/>
            <a:ext cx="5894387" cy="1478570"/>
          </a:xfrm>
        </p:spPr>
        <p:txBody>
          <a:bodyPr vert="horz" lIns="91440" tIns="45720" rIns="91440" bIns="45720" rtlCol="0" anchor="b">
            <a:normAutofit/>
          </a:bodyPr>
          <a:lstStyle/>
          <a:p>
            <a:r>
              <a:rPr lang="en-US" sz="3300" dirty="0"/>
              <a:t>Robot models: </a:t>
            </a:r>
            <a:r>
              <a:rPr lang="en-US" sz="3300" dirty="0" err="1"/>
              <a:t>openmanipulator</a:t>
            </a:r>
            <a:r>
              <a:rPr lang="en-US" sz="3300" dirty="0"/>
              <a:t> with </a:t>
            </a:r>
            <a:r>
              <a:rPr lang="en-US" sz="3300" dirty="0" err="1"/>
              <a:t>turtlebot</a:t>
            </a:r>
            <a:r>
              <a:rPr lang="en-US" sz="3300" dirty="0"/>
              <a:t> waffle pi</a:t>
            </a:r>
          </a:p>
        </p:txBody>
      </p:sp>
      <p:sp>
        <p:nvSpPr>
          <p:cNvPr id="4" name="Text Placeholder 3">
            <a:extLst>
              <a:ext uri="{FF2B5EF4-FFF2-40B4-BE49-F238E27FC236}">
                <a16:creationId xmlns:a16="http://schemas.microsoft.com/office/drawing/2014/main" id="{B8318F71-EB0D-4C7B-8317-8431CC4FA831}"/>
              </a:ext>
            </a:extLst>
          </p:cNvPr>
          <p:cNvSpPr>
            <a:spLocks noGrp="1"/>
          </p:cNvSpPr>
          <p:nvPr>
            <p:ph type="body" sz="half" idx="2"/>
          </p:nvPr>
        </p:nvSpPr>
        <p:spPr>
          <a:xfrm>
            <a:off x="1141412" y="2249487"/>
            <a:ext cx="5894388" cy="3541714"/>
          </a:xfrm>
        </p:spPr>
        <p:txBody>
          <a:bodyPr vert="horz" lIns="91440" tIns="45720" rIns="91440" bIns="45720" rtlCol="0">
            <a:normAutofit/>
          </a:bodyPr>
          <a:lstStyle/>
          <a:p>
            <a:pPr indent="-228600">
              <a:buFont typeface="Arial" panose="020B0604020202020204" pitchFamily="34" charset="0"/>
              <a:buChar char="•"/>
            </a:pPr>
            <a:r>
              <a:rPr lang="en-US" dirty="0"/>
              <a:t>Most simple option capable of achieving our goal</a:t>
            </a:r>
          </a:p>
          <a:p>
            <a:pPr indent="-228600">
              <a:buFont typeface="Arial" panose="020B0604020202020204" pitchFamily="34" charset="0"/>
              <a:buChar char="•"/>
            </a:pPr>
            <a:r>
              <a:rPr lang="en-US" dirty="0"/>
              <a:t>Ideal candidate for our project</a:t>
            </a:r>
          </a:p>
          <a:p>
            <a:pPr lvl="1" indent="-228600">
              <a:buFont typeface="Arial" panose="020B0604020202020204" pitchFamily="34" charset="0"/>
              <a:buChar char="•"/>
            </a:pPr>
            <a:r>
              <a:rPr lang="en-US" dirty="0" err="1"/>
              <a:t>OpenSource</a:t>
            </a:r>
            <a:r>
              <a:rPr lang="en-US" dirty="0"/>
              <a:t> Projects</a:t>
            </a:r>
          </a:p>
          <a:p>
            <a:pPr lvl="1" indent="-228600">
              <a:buFont typeface="Arial" panose="020B0604020202020204" pitchFamily="34" charset="0"/>
              <a:buChar char="•"/>
            </a:pPr>
            <a:r>
              <a:rPr lang="en-US" dirty="0"/>
              <a:t>3D Model Availability</a:t>
            </a:r>
          </a:p>
          <a:p>
            <a:pPr lvl="1" indent="-228600">
              <a:buFont typeface="Arial" panose="020B0604020202020204" pitchFamily="34" charset="0"/>
              <a:buChar char="•"/>
            </a:pPr>
            <a:r>
              <a:rPr lang="en-US" dirty="0"/>
              <a:t>ROS Unified Robot Description Format (URDF) Models</a:t>
            </a:r>
          </a:p>
          <a:p>
            <a:pPr indent="-228600">
              <a:buFont typeface="Arial" panose="020B0604020202020204" pitchFamily="34" charset="0"/>
              <a:buChar char="•"/>
            </a:pPr>
            <a:r>
              <a:rPr lang="en-US" dirty="0"/>
              <a:t>Research reproducibility</a:t>
            </a:r>
          </a:p>
        </p:txBody>
      </p:sp>
      <p:pic>
        <p:nvPicPr>
          <p:cNvPr id="6" name="Content Placeholder 5">
            <a:extLst>
              <a:ext uri="{FF2B5EF4-FFF2-40B4-BE49-F238E27FC236}">
                <a16:creationId xmlns:a16="http://schemas.microsoft.com/office/drawing/2014/main" id="{3639D01C-C4A2-4AD4-B817-3AAAA1537E97}"/>
              </a:ext>
            </a:extLst>
          </p:cNvPr>
          <p:cNvPicPr>
            <a:picLocks noGrp="1" noChangeAspect="1"/>
          </p:cNvPicPr>
          <p:nvPr>
            <p:ph idx="1"/>
          </p:nvPr>
        </p:nvPicPr>
        <p:blipFill rotWithShape="1">
          <a:blip r:embed="rId5"/>
          <a:srcRect l="16475" r="11016"/>
          <a:stretch/>
        </p:blipFill>
        <p:spPr>
          <a:xfrm>
            <a:off x="7619998" y="780235"/>
            <a:ext cx="3425199" cy="4840332"/>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pic>
      <p:pic>
        <p:nvPicPr>
          <p:cNvPr id="7" name="Audio 6">
            <a:hlinkClick r:id="" action="ppaction://media"/>
            <a:extLst>
              <a:ext uri="{FF2B5EF4-FFF2-40B4-BE49-F238E27FC236}">
                <a16:creationId xmlns:a16="http://schemas.microsoft.com/office/drawing/2014/main" id="{BF725A7A-3738-432F-9284-0BFE6F570A98}"/>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1694764077"/>
      </p:ext>
    </p:extLst>
  </p:cSld>
  <p:clrMapOvr>
    <a:masterClrMapping/>
  </p:clrMapOvr>
  <mc:AlternateContent xmlns:mc="http://schemas.openxmlformats.org/markup-compatibility/2006" xmlns:p14="http://schemas.microsoft.com/office/powerpoint/2010/main">
    <mc:Choice Requires="p14">
      <p:transition spd="slow" p14:dur="2000" advTm="36015"/>
    </mc:Choice>
    <mc:Fallback xmlns="">
      <p:transition spd="slow" advTm="3601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D2FCAE-AFEC-48C0-A188-4DBFFD3D97BA}"/>
              </a:ext>
            </a:extLst>
          </p:cNvPr>
          <p:cNvSpPr>
            <a:spLocks noGrp="1"/>
          </p:cNvSpPr>
          <p:nvPr>
            <p:ph type="title"/>
          </p:nvPr>
        </p:nvSpPr>
        <p:spPr>
          <a:xfrm>
            <a:off x="1141412" y="618518"/>
            <a:ext cx="5894387" cy="1478570"/>
          </a:xfrm>
        </p:spPr>
        <p:txBody>
          <a:bodyPr vert="horz" lIns="91440" tIns="45720" rIns="91440" bIns="45720" rtlCol="0" anchor="b">
            <a:normAutofit/>
          </a:bodyPr>
          <a:lstStyle/>
          <a:p>
            <a:r>
              <a:rPr lang="en-US" sz="3600" dirty="0"/>
              <a:t>Simulation:</a:t>
            </a:r>
            <a:br>
              <a:rPr lang="en-US" sz="3600" dirty="0"/>
            </a:br>
            <a:r>
              <a:rPr lang="en-US" sz="3600" dirty="0"/>
              <a:t>overview</a:t>
            </a:r>
          </a:p>
        </p:txBody>
      </p:sp>
      <p:sp>
        <p:nvSpPr>
          <p:cNvPr id="4" name="Text Placeholder 3">
            <a:extLst>
              <a:ext uri="{FF2B5EF4-FFF2-40B4-BE49-F238E27FC236}">
                <a16:creationId xmlns:a16="http://schemas.microsoft.com/office/drawing/2014/main" id="{B8318F71-EB0D-4C7B-8317-8431CC4FA831}"/>
              </a:ext>
            </a:extLst>
          </p:cNvPr>
          <p:cNvSpPr>
            <a:spLocks noGrp="1"/>
          </p:cNvSpPr>
          <p:nvPr>
            <p:ph type="body" sz="half" idx="2"/>
          </p:nvPr>
        </p:nvSpPr>
        <p:spPr>
          <a:xfrm>
            <a:off x="1141412" y="2249487"/>
            <a:ext cx="5894388" cy="3541714"/>
          </a:xfrm>
        </p:spPr>
        <p:txBody>
          <a:bodyPr vert="horz" lIns="91440" tIns="45720" rIns="91440" bIns="45720" rtlCol="0">
            <a:normAutofit lnSpcReduction="10000"/>
          </a:bodyPr>
          <a:lstStyle/>
          <a:p>
            <a:pPr indent="-228600">
              <a:buFont typeface="Arial" panose="020B0604020202020204" pitchFamily="34" charset="0"/>
              <a:buChar char="•"/>
            </a:pPr>
            <a:r>
              <a:rPr lang="en-US" dirty="0"/>
              <a:t>Realistic application</a:t>
            </a:r>
          </a:p>
          <a:p>
            <a:pPr marL="228600" lvl="1"/>
            <a:r>
              <a:rPr lang="en-US" dirty="0"/>
              <a:t>Waffle-Pi executes “Pick and Place” maneuver</a:t>
            </a:r>
          </a:p>
          <a:p>
            <a:pPr marL="57150" indent="-285750">
              <a:buFont typeface="Arial" panose="020B0604020202020204" pitchFamily="34" charset="0"/>
              <a:buChar char="•"/>
            </a:pPr>
            <a:r>
              <a:rPr lang="en-US" dirty="0"/>
              <a:t>Leverage all areas of knowledge learned in RBE502</a:t>
            </a:r>
          </a:p>
          <a:p>
            <a:pPr marL="514350" lvl="1" indent="-285750">
              <a:buFont typeface="Arial" panose="020B0604020202020204" pitchFamily="34" charset="0"/>
              <a:buChar char="•"/>
            </a:pPr>
            <a:r>
              <a:rPr lang="en-US" dirty="0"/>
              <a:t>Uses Path and Trajectory Planning/Control</a:t>
            </a:r>
          </a:p>
          <a:p>
            <a:pPr marL="514350" lvl="1" indent="-285750">
              <a:buFont typeface="Arial" panose="020B0604020202020204" pitchFamily="34" charset="0"/>
              <a:buChar char="•"/>
            </a:pPr>
            <a:r>
              <a:rPr lang="en-US" dirty="0"/>
              <a:t>Mobile and Manipulator type robots</a:t>
            </a:r>
          </a:p>
          <a:p>
            <a:pPr marL="57150" indent="-285750">
              <a:buFont typeface="Arial" panose="020B0604020202020204" pitchFamily="34" charset="0"/>
              <a:buChar char="•"/>
            </a:pPr>
            <a:r>
              <a:rPr lang="en-US" dirty="0"/>
              <a:t>Simulated in Gazebo and MATLAB</a:t>
            </a:r>
          </a:p>
          <a:p>
            <a:pPr marL="514350" lvl="1" indent="-285750">
              <a:buFont typeface="Arial" panose="020B0604020202020204" pitchFamily="34" charset="0"/>
              <a:buChar char="•"/>
            </a:pPr>
            <a:r>
              <a:rPr lang="en-US" dirty="0"/>
              <a:t>Gazebo allows full system simulation (LIDAR, SLAM, </a:t>
            </a:r>
            <a:r>
              <a:rPr lang="en-US" dirty="0" err="1"/>
              <a:t>Dynamixel</a:t>
            </a:r>
            <a:r>
              <a:rPr lang="en-US" dirty="0"/>
              <a:t> Actuators, wheel slippage)</a:t>
            </a:r>
          </a:p>
          <a:p>
            <a:pPr marL="514350" lvl="1" indent="-285750">
              <a:buFont typeface="Arial" panose="020B0604020202020204" pitchFamily="34" charset="0"/>
              <a:buChar char="•"/>
            </a:pPr>
            <a:r>
              <a:rPr lang="en-US" dirty="0"/>
              <a:t>MATLAB allows full simulation of individual parts (Mobile and Arm), but without visual and dynamical systems described by cad design files.</a:t>
            </a:r>
          </a:p>
          <a:p>
            <a:pPr marL="57150" indent="-285750">
              <a:buFont typeface="Arial" panose="020B0604020202020204" pitchFamily="34" charset="0"/>
              <a:buChar char="•"/>
            </a:pPr>
            <a:r>
              <a:rPr lang="en-US" dirty="0"/>
              <a:t>Results evaluated in MATLAB then ROS/Gazebo</a:t>
            </a:r>
          </a:p>
          <a:p>
            <a:pPr indent="-228600">
              <a:buFont typeface="Arial" panose="020B0604020202020204" pitchFamily="34" charset="0"/>
              <a:buChar char="•"/>
            </a:pPr>
            <a:endParaRPr lang="en-US" dirty="0"/>
          </a:p>
          <a:p>
            <a:pPr indent="-228600">
              <a:buFont typeface="Arial" panose="020B0604020202020204" pitchFamily="34" charset="0"/>
              <a:buChar char="•"/>
            </a:pPr>
            <a:endParaRPr lang="en-US" dirty="0"/>
          </a:p>
        </p:txBody>
      </p:sp>
      <p:pic>
        <p:nvPicPr>
          <p:cNvPr id="3" name="Picture 2">
            <a:extLst>
              <a:ext uri="{FF2B5EF4-FFF2-40B4-BE49-F238E27FC236}">
                <a16:creationId xmlns:a16="http://schemas.microsoft.com/office/drawing/2014/main" id="{6754BDC8-0980-FC4D-9A8B-C6391802F93F}"/>
              </a:ext>
            </a:extLst>
          </p:cNvPr>
          <p:cNvPicPr>
            <a:picLocks noChangeAspect="1"/>
          </p:cNvPicPr>
          <p:nvPr/>
        </p:nvPicPr>
        <p:blipFill>
          <a:blip r:embed="rId5"/>
          <a:stretch>
            <a:fillRect/>
          </a:stretch>
        </p:blipFill>
        <p:spPr>
          <a:xfrm>
            <a:off x="7352476" y="618518"/>
            <a:ext cx="3524789" cy="2676062"/>
          </a:xfrm>
          <a:prstGeom prst="rect">
            <a:avLst/>
          </a:prstGeom>
        </p:spPr>
      </p:pic>
      <p:pic>
        <p:nvPicPr>
          <p:cNvPr id="6" name="Picture 5">
            <a:extLst>
              <a:ext uri="{FF2B5EF4-FFF2-40B4-BE49-F238E27FC236}">
                <a16:creationId xmlns:a16="http://schemas.microsoft.com/office/drawing/2014/main" id="{7FC3CF26-9F83-5C44-9601-386234E78D3D}"/>
              </a:ext>
            </a:extLst>
          </p:cNvPr>
          <p:cNvPicPr>
            <a:picLocks noChangeAspect="1"/>
          </p:cNvPicPr>
          <p:nvPr/>
        </p:nvPicPr>
        <p:blipFill>
          <a:blip r:embed="rId6"/>
          <a:stretch>
            <a:fillRect/>
          </a:stretch>
        </p:blipFill>
        <p:spPr>
          <a:xfrm>
            <a:off x="7265190" y="3563421"/>
            <a:ext cx="3699359" cy="3077570"/>
          </a:xfrm>
          <a:prstGeom prst="rect">
            <a:avLst/>
          </a:prstGeom>
        </p:spPr>
      </p:pic>
      <p:pic>
        <p:nvPicPr>
          <p:cNvPr id="7" name="Simulation Overview">
            <a:hlinkClick r:id="" action="ppaction://media"/>
            <a:extLst>
              <a:ext uri="{FF2B5EF4-FFF2-40B4-BE49-F238E27FC236}">
                <a16:creationId xmlns:a16="http://schemas.microsoft.com/office/drawing/2014/main" id="{CFB5D570-7D87-7B4E-98FC-31A966645600}"/>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394691" y="5821713"/>
            <a:ext cx="812800" cy="812800"/>
          </a:xfrm>
          <a:prstGeom prst="rect">
            <a:avLst/>
          </a:prstGeom>
        </p:spPr>
      </p:pic>
    </p:spTree>
    <p:extLst>
      <p:ext uri="{BB962C8B-B14F-4D97-AF65-F5344CB8AC3E}">
        <p14:creationId xmlns:p14="http://schemas.microsoft.com/office/powerpoint/2010/main" val="1770038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1826"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81"/>
        <p:cNvGrpSpPr/>
        <p:nvPr/>
      </p:nvGrpSpPr>
      <p:grpSpPr>
        <a:xfrm>
          <a:off x="0" y="0"/>
          <a:ext cx="0" cy="0"/>
          <a:chOff x="0" y="0"/>
          <a:chExt cx="0" cy="0"/>
        </a:xfrm>
      </p:grpSpPr>
      <p:sp>
        <p:nvSpPr>
          <p:cNvPr id="582" name="Google Shape;582;p27"/>
          <p:cNvSpPr txBox="1">
            <a:spLocks noGrp="1"/>
          </p:cNvSpPr>
          <p:nvPr>
            <p:ph type="title"/>
          </p:nvPr>
        </p:nvSpPr>
        <p:spPr>
          <a:xfrm>
            <a:off x="1141412" y="618518"/>
            <a:ext cx="5894387" cy="1478570"/>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chemeClr val="lt1"/>
              </a:buClr>
              <a:buSzPts val="3600"/>
              <a:buFont typeface="Twentieth Century"/>
              <a:buNone/>
            </a:pPr>
            <a:r>
              <a:rPr lang="en-US" sz="3600"/>
              <a:t>CONTROL METHODS:</a:t>
            </a:r>
            <a:br>
              <a:rPr lang="en-US" sz="3600"/>
            </a:br>
            <a:r>
              <a:rPr lang="en-US" sz="3600"/>
              <a:t>MOBILE ROBOT BASE (Simulation)</a:t>
            </a:r>
            <a:endParaRPr/>
          </a:p>
        </p:txBody>
      </p:sp>
      <p:sp>
        <p:nvSpPr>
          <p:cNvPr id="583" name="Google Shape;583;p27"/>
          <p:cNvSpPr txBox="1">
            <a:spLocks noGrp="1"/>
          </p:cNvSpPr>
          <p:nvPr>
            <p:ph type="body" idx="2"/>
          </p:nvPr>
        </p:nvSpPr>
        <p:spPr>
          <a:xfrm>
            <a:off x="1141412" y="2249487"/>
            <a:ext cx="5894400" cy="3541800"/>
          </a:xfrm>
          <a:prstGeom prst="rect">
            <a:avLst/>
          </a:prstGeom>
          <a:noFill/>
          <a:ln>
            <a:noFill/>
          </a:ln>
        </p:spPr>
        <p:txBody>
          <a:bodyPr spcFirstLastPara="1" wrap="square" lIns="91425" tIns="45700" rIns="91425" bIns="45700" anchor="t" anchorCtr="0">
            <a:noAutofit/>
          </a:bodyPr>
          <a:lstStyle/>
          <a:p>
            <a:pPr marL="457200" lvl="0" indent="-355600" algn="l" rtl="0">
              <a:lnSpc>
                <a:spcPct val="120000"/>
              </a:lnSpc>
              <a:spcBef>
                <a:spcPts val="0"/>
              </a:spcBef>
              <a:spcAft>
                <a:spcPts val="0"/>
              </a:spcAft>
              <a:buSzPts val="2000"/>
              <a:buChar char="●"/>
            </a:pPr>
            <a:r>
              <a:rPr lang="en-US" dirty="0"/>
              <a:t>Differential Drive Mobile Robot (DDMR)</a:t>
            </a:r>
            <a:endParaRPr dirty="0"/>
          </a:p>
          <a:p>
            <a:pPr marL="457200" lvl="0" indent="-355600" algn="l" rtl="0">
              <a:lnSpc>
                <a:spcPct val="120000"/>
              </a:lnSpc>
              <a:spcBef>
                <a:spcPts val="0"/>
              </a:spcBef>
              <a:spcAft>
                <a:spcPts val="0"/>
              </a:spcAft>
              <a:buSzPts val="2000"/>
              <a:buChar char="●"/>
            </a:pPr>
            <a:r>
              <a:rPr lang="en-US" dirty="0"/>
              <a:t>Used error dynamics with trajectory tracking</a:t>
            </a:r>
            <a:endParaRPr dirty="0"/>
          </a:p>
          <a:p>
            <a:pPr marL="457200" lvl="0" indent="-355600" algn="l" rtl="0">
              <a:lnSpc>
                <a:spcPct val="120000"/>
              </a:lnSpc>
              <a:spcBef>
                <a:spcPts val="0"/>
              </a:spcBef>
              <a:spcAft>
                <a:spcPts val="0"/>
              </a:spcAft>
              <a:buSzPts val="2000"/>
              <a:buChar char="●"/>
            </a:pPr>
            <a:r>
              <a:rPr lang="en-US" dirty="0"/>
              <a:t>“Effort” is split between number of wheels (2 in this case)</a:t>
            </a:r>
            <a:endParaRPr dirty="0"/>
          </a:p>
          <a:p>
            <a:pPr marL="457200" lvl="0" indent="-355600" algn="l" rtl="0">
              <a:lnSpc>
                <a:spcPct val="120000"/>
              </a:lnSpc>
              <a:spcBef>
                <a:spcPts val="0"/>
              </a:spcBef>
              <a:spcAft>
                <a:spcPts val="0"/>
              </a:spcAft>
              <a:buSzPts val="2000"/>
              <a:buChar char="●"/>
            </a:pPr>
            <a:r>
              <a:rPr lang="en-US" dirty="0"/>
              <a:t>Dynamical Model derived from literature, but cartesian control makes the dynamical model unnecessary for trivial cases</a:t>
            </a:r>
            <a:endParaRPr dirty="0"/>
          </a:p>
          <a:p>
            <a:pPr marL="0" lvl="0" indent="0" algn="l" rtl="0">
              <a:lnSpc>
                <a:spcPct val="120000"/>
              </a:lnSpc>
              <a:spcBef>
                <a:spcPts val="0"/>
              </a:spcBef>
              <a:spcAft>
                <a:spcPts val="0"/>
              </a:spcAft>
              <a:buNone/>
            </a:pPr>
            <a:endParaRPr dirty="0"/>
          </a:p>
          <a:p>
            <a:pPr marL="0" lvl="0" indent="0" algn="l" rtl="0">
              <a:lnSpc>
                <a:spcPct val="120000"/>
              </a:lnSpc>
              <a:spcBef>
                <a:spcPts val="0"/>
              </a:spcBef>
              <a:spcAft>
                <a:spcPts val="0"/>
              </a:spcAft>
              <a:buNone/>
            </a:pPr>
            <a:endParaRPr dirty="0"/>
          </a:p>
        </p:txBody>
      </p:sp>
      <p:pic>
        <p:nvPicPr>
          <p:cNvPr id="584" name="Google Shape;584;p27"/>
          <p:cNvPicPr preferRelativeResize="0"/>
          <p:nvPr/>
        </p:nvPicPr>
        <p:blipFill>
          <a:blip r:embed="rId5">
            <a:alphaModFix/>
          </a:blip>
          <a:stretch>
            <a:fillRect/>
          </a:stretch>
        </p:blipFill>
        <p:spPr>
          <a:xfrm>
            <a:off x="8043500" y="898450"/>
            <a:ext cx="2847975" cy="2047875"/>
          </a:xfrm>
          <a:prstGeom prst="rect">
            <a:avLst/>
          </a:prstGeom>
          <a:noFill/>
          <a:ln w="12700" cap="flat" cmpd="sng">
            <a:solidFill>
              <a:srgbClr val="000000"/>
            </a:solidFill>
            <a:prstDash val="solid"/>
            <a:miter lim="8000"/>
            <a:headEnd type="none" w="sm" len="sm"/>
            <a:tailEnd type="none" w="sm" len="sm"/>
          </a:ln>
        </p:spPr>
      </p:pic>
      <p:pic>
        <p:nvPicPr>
          <p:cNvPr id="585" name="Google Shape;585;p27"/>
          <p:cNvPicPr preferRelativeResize="0"/>
          <p:nvPr/>
        </p:nvPicPr>
        <p:blipFill>
          <a:blip r:embed="rId6">
            <a:alphaModFix/>
          </a:blip>
          <a:stretch>
            <a:fillRect/>
          </a:stretch>
        </p:blipFill>
        <p:spPr>
          <a:xfrm>
            <a:off x="8014924" y="3210675"/>
            <a:ext cx="2905125" cy="2390775"/>
          </a:xfrm>
          <a:prstGeom prst="rect">
            <a:avLst/>
          </a:prstGeom>
          <a:noFill/>
          <a:ln w="12700" cap="flat" cmpd="sng">
            <a:solidFill>
              <a:srgbClr val="000000"/>
            </a:solidFill>
            <a:prstDash val="solid"/>
            <a:miter lim="8000"/>
            <a:headEnd type="none" w="sm" len="sm"/>
            <a:tailEnd type="none" w="sm" len="sm"/>
          </a:ln>
        </p:spPr>
      </p:pic>
      <p:pic>
        <p:nvPicPr>
          <p:cNvPr id="2" name="Control MR Sim">
            <a:hlinkClick r:id="" action="ppaction://media"/>
            <a:extLst>
              <a:ext uri="{FF2B5EF4-FFF2-40B4-BE49-F238E27FC236}">
                <a16:creationId xmlns:a16="http://schemas.microsoft.com/office/drawing/2014/main" id="{29DFF3CE-7CC1-4541-BF15-5F5B9791CAB2}"/>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568862" y="5791287"/>
            <a:ext cx="812800" cy="812800"/>
          </a:xfrm>
          <a:prstGeom prst="rect">
            <a:avLst/>
          </a:prstGeom>
        </p:spPr>
      </p:pic>
    </p:spTree>
    <p:extLst>
      <p:ext uri="{BB962C8B-B14F-4D97-AF65-F5344CB8AC3E}">
        <p14:creationId xmlns:p14="http://schemas.microsoft.com/office/powerpoint/2010/main" val="3304163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689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89"/>
        <p:cNvGrpSpPr/>
        <p:nvPr/>
      </p:nvGrpSpPr>
      <p:grpSpPr>
        <a:xfrm>
          <a:off x="0" y="0"/>
          <a:ext cx="0" cy="0"/>
          <a:chOff x="0" y="0"/>
          <a:chExt cx="0" cy="0"/>
        </a:xfrm>
      </p:grpSpPr>
      <p:sp>
        <p:nvSpPr>
          <p:cNvPr id="590" name="Google Shape;590;p28"/>
          <p:cNvSpPr txBox="1">
            <a:spLocks noGrp="1"/>
          </p:cNvSpPr>
          <p:nvPr>
            <p:ph type="title"/>
          </p:nvPr>
        </p:nvSpPr>
        <p:spPr>
          <a:xfrm>
            <a:off x="1141412" y="618518"/>
            <a:ext cx="5894400" cy="1478700"/>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chemeClr val="lt1"/>
              </a:buClr>
              <a:buSzPts val="3600"/>
              <a:buFont typeface="Twentieth Century"/>
              <a:buNone/>
            </a:pPr>
            <a:r>
              <a:rPr lang="en-US" sz="3600"/>
              <a:t>CONTROL METHODS:</a:t>
            </a:r>
            <a:br>
              <a:rPr lang="en-US" sz="3600"/>
            </a:br>
            <a:r>
              <a:rPr lang="en-US" sz="3600"/>
              <a:t>MOBILE ROBOT BASE (Experimental/ROS)</a:t>
            </a:r>
            <a:endParaRPr/>
          </a:p>
        </p:txBody>
      </p:sp>
      <p:sp>
        <p:nvSpPr>
          <p:cNvPr id="591" name="Google Shape;591;p28"/>
          <p:cNvSpPr txBox="1">
            <a:spLocks noGrp="1"/>
          </p:cNvSpPr>
          <p:nvPr>
            <p:ph type="body" idx="2"/>
          </p:nvPr>
        </p:nvSpPr>
        <p:spPr>
          <a:xfrm>
            <a:off x="1141412" y="2249487"/>
            <a:ext cx="5894400" cy="3541800"/>
          </a:xfrm>
          <a:prstGeom prst="rect">
            <a:avLst/>
          </a:prstGeom>
          <a:noFill/>
          <a:ln>
            <a:noFill/>
          </a:ln>
        </p:spPr>
        <p:txBody>
          <a:bodyPr spcFirstLastPara="1" wrap="square" lIns="91425" tIns="45700" rIns="91425" bIns="45700" anchor="t" anchorCtr="0">
            <a:noAutofit/>
          </a:bodyPr>
          <a:lstStyle/>
          <a:p>
            <a:pPr marL="457200" lvl="0" indent="-355600" algn="l" rtl="0">
              <a:lnSpc>
                <a:spcPct val="120000"/>
              </a:lnSpc>
              <a:spcBef>
                <a:spcPts val="0"/>
              </a:spcBef>
              <a:spcAft>
                <a:spcPts val="0"/>
              </a:spcAft>
              <a:buSzPts val="2000"/>
              <a:buChar char="●"/>
            </a:pPr>
            <a:r>
              <a:rPr lang="en-US"/>
              <a:t>Still Differential Drive Mobile Robot (DDMR)</a:t>
            </a:r>
            <a:endParaRPr/>
          </a:p>
          <a:p>
            <a:pPr marL="457200" lvl="0" indent="-355600" algn="l" rtl="0">
              <a:lnSpc>
                <a:spcPct val="120000"/>
              </a:lnSpc>
              <a:spcBef>
                <a:spcPts val="0"/>
              </a:spcBef>
              <a:spcAft>
                <a:spcPts val="0"/>
              </a:spcAft>
              <a:buSzPts val="2000"/>
              <a:buChar char="●"/>
            </a:pPr>
            <a:r>
              <a:rPr lang="en-US"/>
              <a:t>Uses Dynamic Windowed Approach with input from LIDAR mounted on top of robot</a:t>
            </a:r>
            <a:endParaRPr/>
          </a:p>
          <a:p>
            <a:pPr marL="914400" lvl="1" indent="-339725" algn="l" rtl="0">
              <a:lnSpc>
                <a:spcPct val="120000"/>
              </a:lnSpc>
              <a:spcBef>
                <a:spcPts val="0"/>
              </a:spcBef>
              <a:spcAft>
                <a:spcPts val="0"/>
              </a:spcAft>
              <a:buSzPts val="1750"/>
              <a:buChar char="○"/>
            </a:pPr>
            <a:r>
              <a:rPr lang="en-US"/>
              <a:t>Series of intermediate trajectories “simulated” in ROS, scored, then executed</a:t>
            </a:r>
            <a:endParaRPr/>
          </a:p>
          <a:p>
            <a:pPr marL="914400" lvl="1" indent="-339725" algn="l" rtl="0">
              <a:lnSpc>
                <a:spcPct val="120000"/>
              </a:lnSpc>
              <a:spcBef>
                <a:spcPts val="0"/>
              </a:spcBef>
              <a:spcAft>
                <a:spcPts val="0"/>
              </a:spcAft>
              <a:buSzPts val="1750"/>
              <a:buChar char="○"/>
            </a:pPr>
            <a:r>
              <a:rPr lang="en-US"/>
              <a:t>Part of Global Plan</a:t>
            </a:r>
            <a:endParaRPr/>
          </a:p>
          <a:p>
            <a:pPr marL="457200" lvl="0" indent="-355600" algn="l" rtl="0">
              <a:lnSpc>
                <a:spcPct val="120000"/>
              </a:lnSpc>
              <a:spcBef>
                <a:spcPts val="0"/>
              </a:spcBef>
              <a:spcAft>
                <a:spcPts val="0"/>
              </a:spcAft>
              <a:buSzPts val="2000"/>
              <a:buChar char="●"/>
            </a:pPr>
            <a:r>
              <a:rPr lang="en-US"/>
              <a:t>Cost Maps are generated, updated and maintained in order to provide an optimized path between current position and “goal”</a:t>
            </a:r>
            <a:endParaRPr/>
          </a:p>
          <a:p>
            <a:pPr marL="0" lvl="0" indent="0" algn="l" rtl="0">
              <a:lnSpc>
                <a:spcPct val="120000"/>
              </a:lnSpc>
              <a:spcBef>
                <a:spcPts val="0"/>
              </a:spcBef>
              <a:spcAft>
                <a:spcPts val="0"/>
              </a:spcAft>
              <a:buNone/>
            </a:pPr>
            <a:endParaRPr/>
          </a:p>
          <a:p>
            <a:pPr marL="0" lvl="0" indent="0" algn="l" rtl="0">
              <a:lnSpc>
                <a:spcPct val="120000"/>
              </a:lnSpc>
              <a:spcBef>
                <a:spcPts val="0"/>
              </a:spcBef>
              <a:spcAft>
                <a:spcPts val="0"/>
              </a:spcAft>
              <a:buNone/>
            </a:pPr>
            <a:endParaRPr/>
          </a:p>
        </p:txBody>
      </p:sp>
      <p:pic>
        <p:nvPicPr>
          <p:cNvPr id="592" name="Google Shape;592;p28"/>
          <p:cNvPicPr preferRelativeResize="0"/>
          <p:nvPr/>
        </p:nvPicPr>
        <p:blipFill>
          <a:blip r:embed="rId5">
            <a:alphaModFix/>
          </a:blip>
          <a:stretch>
            <a:fillRect/>
          </a:stretch>
        </p:blipFill>
        <p:spPr>
          <a:xfrm>
            <a:off x="7874974" y="618525"/>
            <a:ext cx="2905125" cy="2390775"/>
          </a:xfrm>
          <a:prstGeom prst="rect">
            <a:avLst/>
          </a:prstGeom>
          <a:noFill/>
          <a:ln w="12700" cap="flat" cmpd="sng">
            <a:solidFill>
              <a:srgbClr val="000000"/>
            </a:solidFill>
            <a:prstDash val="solid"/>
            <a:miter lim="8000"/>
            <a:headEnd type="none" w="sm" len="sm"/>
            <a:tailEnd type="none" w="sm" len="sm"/>
          </a:ln>
        </p:spPr>
      </p:pic>
      <p:pic>
        <p:nvPicPr>
          <p:cNvPr id="593" name="Google Shape;593;p28"/>
          <p:cNvPicPr preferRelativeResize="0"/>
          <p:nvPr/>
        </p:nvPicPr>
        <p:blipFill>
          <a:blip r:embed="rId6">
            <a:alphaModFix/>
          </a:blip>
          <a:stretch>
            <a:fillRect/>
          </a:stretch>
        </p:blipFill>
        <p:spPr>
          <a:xfrm>
            <a:off x="7095925" y="3247050"/>
            <a:ext cx="4341975" cy="2544225"/>
          </a:xfrm>
          <a:prstGeom prst="rect">
            <a:avLst/>
          </a:prstGeom>
          <a:noFill/>
          <a:ln w="12700" cap="flat" cmpd="sng">
            <a:solidFill>
              <a:srgbClr val="000000"/>
            </a:solidFill>
            <a:prstDash val="solid"/>
            <a:miter lim="8000"/>
            <a:headEnd type="none" w="sm" len="sm"/>
            <a:tailEnd type="none" w="sm" len="sm"/>
          </a:ln>
        </p:spPr>
      </p:pic>
      <p:pic>
        <p:nvPicPr>
          <p:cNvPr id="2" name="MR Ros">
            <a:hlinkClick r:id="" action="ppaction://media"/>
            <a:extLst>
              <a:ext uri="{FF2B5EF4-FFF2-40B4-BE49-F238E27FC236}">
                <a16:creationId xmlns:a16="http://schemas.microsoft.com/office/drawing/2014/main" id="{B7713469-7512-CC41-8D2A-7D19E92CC008}"/>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261978" y="5749693"/>
            <a:ext cx="812800" cy="812800"/>
          </a:xfrm>
          <a:prstGeom prst="rect">
            <a:avLst/>
          </a:prstGeom>
        </p:spPr>
      </p:pic>
    </p:spTree>
    <p:extLst>
      <p:ext uri="{BB962C8B-B14F-4D97-AF65-F5344CB8AC3E}">
        <p14:creationId xmlns:p14="http://schemas.microsoft.com/office/powerpoint/2010/main" val="182241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325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ircuit">
  <a:themeElements>
    <a:clrScheme name="Circuit">
      <a:dk1>
        <a:sysClr val="windowText" lastClr="000000"/>
      </a:dk1>
      <a:lt1>
        <a:sysClr val="window" lastClr="FFFFFF"/>
      </a:lt1>
      <a:dk2>
        <a:srgbClr val="252C36"/>
      </a:dk2>
      <a:lt2>
        <a:srgbClr val="7C96A3"/>
      </a:lt2>
      <a:accent1>
        <a:srgbClr val="4FD093"/>
      </a:accent1>
      <a:accent2>
        <a:srgbClr val="54BCDF"/>
      </a:accent2>
      <a:accent3>
        <a:srgbClr val="A262D0"/>
      </a:accent3>
      <a:accent4>
        <a:srgbClr val="D7537B"/>
      </a:accent4>
      <a:accent5>
        <a:srgbClr val="E78045"/>
      </a:accent5>
      <a:accent6>
        <a:srgbClr val="84C350"/>
      </a:accent6>
      <a:hlink>
        <a:srgbClr val="22FFFF"/>
      </a:hlink>
      <a:folHlink>
        <a:srgbClr val="9BF3FD"/>
      </a:folHlink>
    </a:clrScheme>
    <a:fontScheme name="Circui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40000"/>
              </a:schemeClr>
            </a:gs>
            <a:gs pos="100000">
              <a:schemeClr val="phClr">
                <a:shade val="92000"/>
                <a:hueMod val="104000"/>
                <a:satMod val="140000"/>
                <a:lumMod val="48000"/>
              </a:schemeClr>
            </a:gs>
          </a:gsLst>
          <a:lin ang="5040000" scaled="0"/>
        </a:gradFill>
        <a:blipFill>
          <a:blip xmlns:r="http://schemas.openxmlformats.org/officeDocument/2006/relationships" r:embed="rId1">
            <a:duotone>
              <a:schemeClr val="phClr">
                <a:shade val="48000"/>
                <a:hueMod val="106000"/>
                <a:satMod val="140000"/>
                <a:lumMod val="42000"/>
              </a:schemeClr>
              <a:schemeClr val="phClr">
                <a:tint val="98000"/>
                <a:hueMod val="92000"/>
                <a:satMod val="220000"/>
                <a:lumMod val="9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142578CA-DEC9-49C3-80AF-C113973CC9A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TotalTime>
  <Words>998</Words>
  <Application>Microsoft Office PowerPoint</Application>
  <PresentationFormat>Widescreen</PresentationFormat>
  <Paragraphs>125</Paragraphs>
  <Slides>20</Slides>
  <Notes>7</Notes>
  <HiddenSlides>0</HiddenSlides>
  <MMClips>22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vt:lpstr>
      <vt:lpstr>Calibri</vt:lpstr>
      <vt:lpstr>Tw Cen MT</vt:lpstr>
      <vt:lpstr>Twentieth Century</vt:lpstr>
      <vt:lpstr>Circuit</vt:lpstr>
      <vt:lpstr>Path Planning for Manipulator Arm Mounted on Mobile Robot Base</vt:lpstr>
      <vt:lpstr>Objectives</vt:lpstr>
      <vt:lpstr>INTRODUCTION</vt:lpstr>
      <vt:lpstr>Robot models:  turtlebot waffle pi</vt:lpstr>
      <vt:lpstr>Robot models: openmanipulator</vt:lpstr>
      <vt:lpstr>Robot models: openmanipulator with turtlebot waffle pi</vt:lpstr>
      <vt:lpstr>Simulation: overview</vt:lpstr>
      <vt:lpstr>CONTROL METHODS: MOBILE ROBOT BASE (Simulation)</vt:lpstr>
      <vt:lpstr>CONTROL METHODS: MOBILE ROBOT BASE (Experimental/ROS)</vt:lpstr>
      <vt:lpstr>Control methods: manipulator arm</vt:lpstr>
      <vt:lpstr>CONTROL METHODS: MANIPULATOR ARM (ROS/Experimental)</vt:lpstr>
      <vt:lpstr>simulation: matlab OpenManipulator</vt:lpstr>
      <vt:lpstr>PowerPoint Presentation</vt:lpstr>
      <vt:lpstr>PowerPoint Presentation</vt:lpstr>
      <vt:lpstr>PowerPoint Presentation</vt:lpstr>
      <vt:lpstr>experiment</vt:lpstr>
      <vt:lpstr>PowerPoint Presentation</vt:lpstr>
      <vt:lpstr>Results: mobile robot</vt:lpstr>
      <vt:lpstr>Results: manipulator arm</vt:lpstr>
      <vt:lpstr>conclusion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Path Planning for Manipulator Arm Mounted on Mobile Robot Base</dc:title>
  <dc:creator>Craig Miller</dc:creator>
  <cp:lastModifiedBy>Craig Miller</cp:lastModifiedBy>
  <cp:revision>26</cp:revision>
  <dcterms:created xsi:type="dcterms:W3CDTF">2019-04-28T20:41:56Z</dcterms:created>
  <dcterms:modified xsi:type="dcterms:W3CDTF">2019-04-29T22:54:40Z</dcterms:modified>
</cp:coreProperties>
</file>